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9144000" cy="6858000"/>
  <p:embeddedFontLst>
    <p:embeddedFont>
      <p:font typeface="Calibri" panose="020F0502020204030204" pitchFamily="34" charset="0"/>
      <p:regular r:id="rId33"/>
      <p:bold r:id="rId34"/>
      <p:italic r:id="rId35"/>
      <p:boldItalic r:id="rId36"/>
    </p:embeddedFont>
    <p:embeddedFont>
      <p:font typeface="Tahoma" panose="020B0604030504040204" pitchFamily="34" charset="0"/>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E7FB7EE-A535-4DAB-964C-52CAAD42CC9F}">
  <a:tblStyle styleId="{EE7FB7EE-A535-4DAB-964C-52CAAD42CC9F}"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 name="Google Shape;48;p1: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1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1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1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1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1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fb474b42f_0_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g5fb474b42f_0_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1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5fb474b42f_0_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g5fb474b42f_0_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1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1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1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2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1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5fb474b42f_0_1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g5fb474b42f_0_1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fb474b42f_0_1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g5fb474b42f_0_1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2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2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2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2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2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4111f98e20_1_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g4111f98e20_1_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8: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obj">
  <p:cSld name="OBJECT">
    <p:bg>
      <p:bgPr>
        <a:solidFill>
          <a:schemeClr val="lt1"/>
        </a:solidFill>
        <a:effectLst/>
      </p:bgPr>
    </p:bg>
    <p:spTree>
      <p:nvGrpSpPr>
        <p:cNvPr id="1" name="Shape 13"/>
        <p:cNvGrpSpPr/>
        <p:nvPr/>
      </p:nvGrpSpPr>
      <p:grpSpPr>
        <a:xfrm>
          <a:off x="0" y="0"/>
          <a:ext cx="0" cy="0"/>
          <a:chOff x="0" y="0"/>
          <a:chExt cx="0" cy="0"/>
        </a:xfrm>
      </p:grpSpPr>
      <p:sp>
        <p:nvSpPr>
          <p:cNvPr id="14" name="Google Shape;14;p2"/>
          <p:cNvSpPr/>
          <p:nvPr/>
        </p:nvSpPr>
        <p:spPr>
          <a:xfrm>
            <a:off x="3047" y="0"/>
            <a:ext cx="9140952" cy="68580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5;p2"/>
          <p:cNvSpPr/>
          <p:nvPr/>
        </p:nvSpPr>
        <p:spPr>
          <a:xfrm>
            <a:off x="4454564" y="5681671"/>
            <a:ext cx="1073131" cy="212721"/>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p2"/>
          <p:cNvSpPr/>
          <p:nvPr/>
        </p:nvSpPr>
        <p:spPr>
          <a:xfrm>
            <a:off x="5600716" y="5665169"/>
            <a:ext cx="2412955" cy="229223"/>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7;p2"/>
          <p:cNvSpPr/>
          <p:nvPr/>
        </p:nvSpPr>
        <p:spPr>
          <a:xfrm>
            <a:off x="8092713" y="5687399"/>
            <a:ext cx="463873" cy="16798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18;p2"/>
          <p:cNvSpPr/>
          <p:nvPr/>
        </p:nvSpPr>
        <p:spPr>
          <a:xfrm>
            <a:off x="597687" y="872324"/>
            <a:ext cx="2808284" cy="465136"/>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9;p2"/>
          <p:cNvSpPr txBox="1">
            <a:spLocks noGrp="1"/>
          </p:cNvSpPr>
          <p:nvPr>
            <p:ph type="ctrTitle"/>
          </p:nvPr>
        </p:nvSpPr>
        <p:spPr>
          <a:xfrm>
            <a:off x="685800" y="2125980"/>
            <a:ext cx="7772400" cy="1440179"/>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2"/>
          <p:cNvSpPr txBox="1">
            <a:spLocks noGrp="1"/>
          </p:cNvSpPr>
          <p:nvPr>
            <p:ph type="subTitle" idx="1"/>
          </p:nvPr>
        </p:nvSpPr>
        <p:spPr>
          <a:xfrm>
            <a:off x="1371600" y="3840480"/>
            <a:ext cx="6400799" cy="1714500"/>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 name="Google Shape;21;p2"/>
          <p:cNvSpPr txBox="1">
            <a:spLocks noGrp="1"/>
          </p:cNvSpPr>
          <p:nvPr>
            <p:ph type="ftr" idx="11"/>
          </p:nvPr>
        </p:nvSpPr>
        <p:spPr>
          <a:xfrm>
            <a:off x="3108960" y="6377940"/>
            <a:ext cx="2926079" cy="34290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2"/>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2"/>
          <p:cNvSpPr txBox="1">
            <a:spLocks noGrp="1"/>
          </p:cNvSpPr>
          <p:nvPr>
            <p:ph type="sldNum" idx="12"/>
          </p:nvPr>
        </p:nvSpPr>
        <p:spPr>
          <a:xfrm>
            <a:off x="8313166" y="6190869"/>
            <a:ext cx="191233" cy="163693"/>
          </a:xfrm>
          <a:prstGeom prst="rect">
            <a:avLst/>
          </a:prstGeom>
          <a:noFill/>
          <a:ln>
            <a:noFill/>
          </a:ln>
        </p:spPr>
        <p:txBody>
          <a:bodyPr spcFirstLastPara="1" wrap="square" lIns="0" tIns="0" rIns="0" bIns="0" anchor="t" anchorCtr="0">
            <a:noAutofit/>
          </a:bodyPr>
          <a:lstStyle>
            <a:lvl1pPr marL="95250" marR="0" lvl="0" indent="0" algn="l" rtl="0">
              <a:lnSpc>
                <a:spcPct val="100000"/>
              </a:lnSpc>
              <a:spcBef>
                <a:spcPts val="0"/>
              </a:spcBef>
              <a:buNone/>
              <a:defRPr sz="1000" b="1">
                <a:solidFill>
                  <a:srgbClr val="007D57"/>
                </a:solidFill>
                <a:latin typeface="Arial"/>
                <a:ea typeface="Arial"/>
                <a:cs typeface="Arial"/>
                <a:sym typeface="Arial"/>
              </a:defRPr>
            </a:lvl1pPr>
            <a:lvl2pPr marL="95250" marR="0" lvl="1" indent="0" algn="l" rtl="0">
              <a:lnSpc>
                <a:spcPct val="100000"/>
              </a:lnSpc>
              <a:spcBef>
                <a:spcPts val="0"/>
              </a:spcBef>
              <a:buNone/>
              <a:defRPr sz="1000" b="1">
                <a:solidFill>
                  <a:srgbClr val="007D57"/>
                </a:solidFill>
                <a:latin typeface="Arial"/>
                <a:ea typeface="Arial"/>
                <a:cs typeface="Arial"/>
                <a:sym typeface="Arial"/>
              </a:defRPr>
            </a:lvl2pPr>
            <a:lvl3pPr marL="95250" marR="0" lvl="2" indent="0" algn="l" rtl="0">
              <a:lnSpc>
                <a:spcPct val="100000"/>
              </a:lnSpc>
              <a:spcBef>
                <a:spcPts val="0"/>
              </a:spcBef>
              <a:buNone/>
              <a:defRPr sz="1000" b="1">
                <a:solidFill>
                  <a:srgbClr val="007D57"/>
                </a:solidFill>
                <a:latin typeface="Arial"/>
                <a:ea typeface="Arial"/>
                <a:cs typeface="Arial"/>
                <a:sym typeface="Arial"/>
              </a:defRPr>
            </a:lvl3pPr>
            <a:lvl4pPr marL="95250" marR="0" lvl="3" indent="0" algn="l" rtl="0">
              <a:lnSpc>
                <a:spcPct val="100000"/>
              </a:lnSpc>
              <a:spcBef>
                <a:spcPts val="0"/>
              </a:spcBef>
              <a:buNone/>
              <a:defRPr sz="1000" b="1">
                <a:solidFill>
                  <a:srgbClr val="007D57"/>
                </a:solidFill>
                <a:latin typeface="Arial"/>
                <a:ea typeface="Arial"/>
                <a:cs typeface="Arial"/>
                <a:sym typeface="Arial"/>
              </a:defRPr>
            </a:lvl4pPr>
            <a:lvl5pPr marL="95250" marR="0" lvl="4" indent="0" algn="l" rtl="0">
              <a:lnSpc>
                <a:spcPct val="100000"/>
              </a:lnSpc>
              <a:spcBef>
                <a:spcPts val="0"/>
              </a:spcBef>
              <a:buNone/>
              <a:defRPr sz="1000" b="1">
                <a:solidFill>
                  <a:srgbClr val="007D57"/>
                </a:solidFill>
                <a:latin typeface="Arial"/>
                <a:ea typeface="Arial"/>
                <a:cs typeface="Arial"/>
                <a:sym typeface="Arial"/>
              </a:defRPr>
            </a:lvl5pPr>
            <a:lvl6pPr marL="95250" marR="0" lvl="5" indent="0" algn="l" rtl="0">
              <a:lnSpc>
                <a:spcPct val="100000"/>
              </a:lnSpc>
              <a:spcBef>
                <a:spcPts val="0"/>
              </a:spcBef>
              <a:buNone/>
              <a:defRPr sz="1000" b="1">
                <a:solidFill>
                  <a:srgbClr val="007D57"/>
                </a:solidFill>
                <a:latin typeface="Arial"/>
                <a:ea typeface="Arial"/>
                <a:cs typeface="Arial"/>
                <a:sym typeface="Arial"/>
              </a:defRPr>
            </a:lvl6pPr>
            <a:lvl7pPr marL="95250" marR="0" lvl="6" indent="0" algn="l" rtl="0">
              <a:lnSpc>
                <a:spcPct val="100000"/>
              </a:lnSpc>
              <a:spcBef>
                <a:spcPts val="0"/>
              </a:spcBef>
              <a:buNone/>
              <a:defRPr sz="1000" b="1">
                <a:solidFill>
                  <a:srgbClr val="007D57"/>
                </a:solidFill>
                <a:latin typeface="Arial"/>
                <a:ea typeface="Arial"/>
                <a:cs typeface="Arial"/>
                <a:sym typeface="Arial"/>
              </a:defRPr>
            </a:lvl7pPr>
            <a:lvl8pPr marL="95250" marR="0" lvl="7" indent="0" algn="l" rtl="0">
              <a:lnSpc>
                <a:spcPct val="100000"/>
              </a:lnSpc>
              <a:spcBef>
                <a:spcPts val="0"/>
              </a:spcBef>
              <a:buNone/>
              <a:defRPr sz="1000" b="1">
                <a:solidFill>
                  <a:srgbClr val="007D57"/>
                </a:solidFill>
                <a:latin typeface="Arial"/>
                <a:ea typeface="Arial"/>
                <a:cs typeface="Arial"/>
                <a:sym typeface="Arial"/>
              </a:defRPr>
            </a:lvl8pPr>
            <a:lvl9pPr marL="95250" marR="0" lvl="8" indent="0" algn="l" rtl="0">
              <a:lnSpc>
                <a:spcPct val="100000"/>
              </a:lnSpc>
              <a:spcBef>
                <a:spcPts val="0"/>
              </a:spcBef>
              <a:buNone/>
              <a:defRPr sz="1000" b="1">
                <a:solidFill>
                  <a:srgbClr val="007D57"/>
                </a:solidFill>
                <a:latin typeface="Arial"/>
                <a:ea typeface="Arial"/>
                <a:cs typeface="Arial"/>
                <a:sym typeface="Arial"/>
              </a:defRPr>
            </a:lvl9pPr>
          </a:lstStyle>
          <a:p>
            <a:pPr marL="95250" lvl="0" indent="0" algn="l" rtl="0">
              <a:spcBef>
                <a:spcPts val="0"/>
              </a:spcBef>
              <a:spcAft>
                <a:spcPts val="0"/>
              </a:spcAft>
              <a:buNone/>
            </a:pPr>
            <a:fld id="{00000000-1234-1234-1234-123412341234}" type="slidenum">
              <a:rPr lang="en-US"/>
              <a:t>‹#›</a:t>
            </a:fld>
            <a:endParaRPr>
              <a:solidFill>
                <a:schemeClr val="dk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757237" y="560959"/>
            <a:ext cx="7629525" cy="435655"/>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3"/>
          <p:cNvSpPr txBox="1">
            <a:spLocks noGrp="1"/>
          </p:cNvSpPr>
          <p:nvPr>
            <p:ph type="body" idx="1"/>
          </p:nvPr>
        </p:nvSpPr>
        <p:spPr>
          <a:xfrm>
            <a:off x="264667" y="1542796"/>
            <a:ext cx="8614664" cy="4032915"/>
          </a:xfrm>
          <a:prstGeom prst="rect">
            <a:avLst/>
          </a:prstGeom>
          <a:noFill/>
          <a:ln>
            <a:noFill/>
          </a:ln>
        </p:spPr>
        <p:txBody>
          <a:bodyPr spcFirstLastPara="1" wrap="square" lIns="0" tIns="0" rIns="0" bIns="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3"/>
          <p:cNvSpPr txBox="1">
            <a:spLocks noGrp="1"/>
          </p:cNvSpPr>
          <p:nvPr>
            <p:ph type="ftr" idx="11"/>
          </p:nvPr>
        </p:nvSpPr>
        <p:spPr>
          <a:xfrm>
            <a:off x="3108960" y="6377940"/>
            <a:ext cx="2926079" cy="34290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3"/>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3"/>
          <p:cNvSpPr txBox="1">
            <a:spLocks noGrp="1"/>
          </p:cNvSpPr>
          <p:nvPr>
            <p:ph type="sldNum" idx="12"/>
          </p:nvPr>
        </p:nvSpPr>
        <p:spPr>
          <a:xfrm>
            <a:off x="8313166" y="6190869"/>
            <a:ext cx="191233" cy="163693"/>
          </a:xfrm>
          <a:prstGeom prst="rect">
            <a:avLst/>
          </a:prstGeom>
          <a:noFill/>
          <a:ln>
            <a:noFill/>
          </a:ln>
        </p:spPr>
        <p:txBody>
          <a:bodyPr spcFirstLastPara="1" wrap="square" lIns="0" tIns="0" rIns="0" bIns="0" anchor="t" anchorCtr="0">
            <a:noAutofit/>
          </a:bodyPr>
          <a:lstStyle>
            <a:lvl1pPr marL="95250" marR="0" lvl="0" indent="0" algn="l" rtl="0">
              <a:lnSpc>
                <a:spcPct val="100000"/>
              </a:lnSpc>
              <a:spcBef>
                <a:spcPts val="0"/>
              </a:spcBef>
              <a:buNone/>
              <a:defRPr sz="1000" b="1">
                <a:solidFill>
                  <a:srgbClr val="007D57"/>
                </a:solidFill>
                <a:latin typeface="Arial"/>
                <a:ea typeface="Arial"/>
                <a:cs typeface="Arial"/>
                <a:sym typeface="Arial"/>
              </a:defRPr>
            </a:lvl1pPr>
            <a:lvl2pPr marL="95250" marR="0" lvl="1" indent="0" algn="l" rtl="0">
              <a:lnSpc>
                <a:spcPct val="100000"/>
              </a:lnSpc>
              <a:spcBef>
                <a:spcPts val="0"/>
              </a:spcBef>
              <a:buNone/>
              <a:defRPr sz="1000" b="1">
                <a:solidFill>
                  <a:srgbClr val="007D57"/>
                </a:solidFill>
                <a:latin typeface="Arial"/>
                <a:ea typeface="Arial"/>
                <a:cs typeface="Arial"/>
                <a:sym typeface="Arial"/>
              </a:defRPr>
            </a:lvl2pPr>
            <a:lvl3pPr marL="95250" marR="0" lvl="2" indent="0" algn="l" rtl="0">
              <a:lnSpc>
                <a:spcPct val="100000"/>
              </a:lnSpc>
              <a:spcBef>
                <a:spcPts val="0"/>
              </a:spcBef>
              <a:buNone/>
              <a:defRPr sz="1000" b="1">
                <a:solidFill>
                  <a:srgbClr val="007D57"/>
                </a:solidFill>
                <a:latin typeface="Arial"/>
                <a:ea typeface="Arial"/>
                <a:cs typeface="Arial"/>
                <a:sym typeface="Arial"/>
              </a:defRPr>
            </a:lvl3pPr>
            <a:lvl4pPr marL="95250" marR="0" lvl="3" indent="0" algn="l" rtl="0">
              <a:lnSpc>
                <a:spcPct val="100000"/>
              </a:lnSpc>
              <a:spcBef>
                <a:spcPts val="0"/>
              </a:spcBef>
              <a:buNone/>
              <a:defRPr sz="1000" b="1">
                <a:solidFill>
                  <a:srgbClr val="007D57"/>
                </a:solidFill>
                <a:latin typeface="Arial"/>
                <a:ea typeface="Arial"/>
                <a:cs typeface="Arial"/>
                <a:sym typeface="Arial"/>
              </a:defRPr>
            </a:lvl4pPr>
            <a:lvl5pPr marL="95250" marR="0" lvl="4" indent="0" algn="l" rtl="0">
              <a:lnSpc>
                <a:spcPct val="100000"/>
              </a:lnSpc>
              <a:spcBef>
                <a:spcPts val="0"/>
              </a:spcBef>
              <a:buNone/>
              <a:defRPr sz="1000" b="1">
                <a:solidFill>
                  <a:srgbClr val="007D57"/>
                </a:solidFill>
                <a:latin typeface="Arial"/>
                <a:ea typeface="Arial"/>
                <a:cs typeface="Arial"/>
                <a:sym typeface="Arial"/>
              </a:defRPr>
            </a:lvl5pPr>
            <a:lvl6pPr marL="95250" marR="0" lvl="5" indent="0" algn="l" rtl="0">
              <a:lnSpc>
                <a:spcPct val="100000"/>
              </a:lnSpc>
              <a:spcBef>
                <a:spcPts val="0"/>
              </a:spcBef>
              <a:buNone/>
              <a:defRPr sz="1000" b="1">
                <a:solidFill>
                  <a:srgbClr val="007D57"/>
                </a:solidFill>
                <a:latin typeface="Arial"/>
                <a:ea typeface="Arial"/>
                <a:cs typeface="Arial"/>
                <a:sym typeface="Arial"/>
              </a:defRPr>
            </a:lvl6pPr>
            <a:lvl7pPr marL="95250" marR="0" lvl="6" indent="0" algn="l" rtl="0">
              <a:lnSpc>
                <a:spcPct val="100000"/>
              </a:lnSpc>
              <a:spcBef>
                <a:spcPts val="0"/>
              </a:spcBef>
              <a:buNone/>
              <a:defRPr sz="1000" b="1">
                <a:solidFill>
                  <a:srgbClr val="007D57"/>
                </a:solidFill>
                <a:latin typeface="Arial"/>
                <a:ea typeface="Arial"/>
                <a:cs typeface="Arial"/>
                <a:sym typeface="Arial"/>
              </a:defRPr>
            </a:lvl7pPr>
            <a:lvl8pPr marL="95250" marR="0" lvl="7" indent="0" algn="l" rtl="0">
              <a:lnSpc>
                <a:spcPct val="100000"/>
              </a:lnSpc>
              <a:spcBef>
                <a:spcPts val="0"/>
              </a:spcBef>
              <a:buNone/>
              <a:defRPr sz="1000" b="1">
                <a:solidFill>
                  <a:srgbClr val="007D57"/>
                </a:solidFill>
                <a:latin typeface="Arial"/>
                <a:ea typeface="Arial"/>
                <a:cs typeface="Arial"/>
                <a:sym typeface="Arial"/>
              </a:defRPr>
            </a:lvl8pPr>
            <a:lvl9pPr marL="95250" marR="0" lvl="8" indent="0" algn="l" rtl="0">
              <a:lnSpc>
                <a:spcPct val="100000"/>
              </a:lnSpc>
              <a:spcBef>
                <a:spcPts val="0"/>
              </a:spcBef>
              <a:buNone/>
              <a:defRPr sz="1000" b="1">
                <a:solidFill>
                  <a:srgbClr val="007D57"/>
                </a:solidFill>
                <a:latin typeface="Arial"/>
                <a:ea typeface="Arial"/>
                <a:cs typeface="Arial"/>
                <a:sym typeface="Arial"/>
              </a:defRPr>
            </a:lvl9pPr>
          </a:lstStyle>
          <a:p>
            <a:pPr marL="95250" lvl="0" indent="0" algn="l" rtl="0">
              <a:spcBef>
                <a:spcPts val="0"/>
              </a:spcBef>
              <a:spcAft>
                <a:spcPts val="0"/>
              </a:spcAft>
              <a:buNone/>
            </a:pPr>
            <a:fld id="{00000000-1234-1234-1234-123412341234}" type="slidenum">
              <a:rPr lang="en-US"/>
              <a:t>‹#›</a:t>
            </a:fld>
            <a:endParaRPr>
              <a:solidFill>
                <a:schemeClr val="dk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757237" y="560959"/>
            <a:ext cx="7629525" cy="435655"/>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4"/>
          <p:cNvSpPr txBox="1">
            <a:spLocks noGrp="1"/>
          </p:cNvSpPr>
          <p:nvPr>
            <p:ph type="ftr" idx="11"/>
          </p:nvPr>
        </p:nvSpPr>
        <p:spPr>
          <a:xfrm>
            <a:off x="3108960" y="6377940"/>
            <a:ext cx="2926079" cy="34290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4"/>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4"/>
          <p:cNvSpPr txBox="1">
            <a:spLocks noGrp="1"/>
          </p:cNvSpPr>
          <p:nvPr>
            <p:ph type="sldNum" idx="12"/>
          </p:nvPr>
        </p:nvSpPr>
        <p:spPr>
          <a:xfrm>
            <a:off x="8313166" y="6190869"/>
            <a:ext cx="191233" cy="163693"/>
          </a:xfrm>
          <a:prstGeom prst="rect">
            <a:avLst/>
          </a:prstGeom>
          <a:noFill/>
          <a:ln>
            <a:noFill/>
          </a:ln>
        </p:spPr>
        <p:txBody>
          <a:bodyPr spcFirstLastPara="1" wrap="square" lIns="0" tIns="0" rIns="0" bIns="0" anchor="t" anchorCtr="0">
            <a:noAutofit/>
          </a:bodyPr>
          <a:lstStyle>
            <a:lvl1pPr marL="95250" marR="0" lvl="0" indent="0" algn="l" rtl="0">
              <a:lnSpc>
                <a:spcPct val="100000"/>
              </a:lnSpc>
              <a:spcBef>
                <a:spcPts val="0"/>
              </a:spcBef>
              <a:buNone/>
              <a:defRPr sz="1000" b="1">
                <a:solidFill>
                  <a:srgbClr val="007D57"/>
                </a:solidFill>
                <a:latin typeface="Arial"/>
                <a:ea typeface="Arial"/>
                <a:cs typeface="Arial"/>
                <a:sym typeface="Arial"/>
              </a:defRPr>
            </a:lvl1pPr>
            <a:lvl2pPr marL="95250" marR="0" lvl="1" indent="0" algn="l" rtl="0">
              <a:lnSpc>
                <a:spcPct val="100000"/>
              </a:lnSpc>
              <a:spcBef>
                <a:spcPts val="0"/>
              </a:spcBef>
              <a:buNone/>
              <a:defRPr sz="1000" b="1">
                <a:solidFill>
                  <a:srgbClr val="007D57"/>
                </a:solidFill>
                <a:latin typeface="Arial"/>
                <a:ea typeface="Arial"/>
                <a:cs typeface="Arial"/>
                <a:sym typeface="Arial"/>
              </a:defRPr>
            </a:lvl2pPr>
            <a:lvl3pPr marL="95250" marR="0" lvl="2" indent="0" algn="l" rtl="0">
              <a:lnSpc>
                <a:spcPct val="100000"/>
              </a:lnSpc>
              <a:spcBef>
                <a:spcPts val="0"/>
              </a:spcBef>
              <a:buNone/>
              <a:defRPr sz="1000" b="1">
                <a:solidFill>
                  <a:srgbClr val="007D57"/>
                </a:solidFill>
                <a:latin typeface="Arial"/>
                <a:ea typeface="Arial"/>
                <a:cs typeface="Arial"/>
                <a:sym typeface="Arial"/>
              </a:defRPr>
            </a:lvl3pPr>
            <a:lvl4pPr marL="95250" marR="0" lvl="3" indent="0" algn="l" rtl="0">
              <a:lnSpc>
                <a:spcPct val="100000"/>
              </a:lnSpc>
              <a:spcBef>
                <a:spcPts val="0"/>
              </a:spcBef>
              <a:buNone/>
              <a:defRPr sz="1000" b="1">
                <a:solidFill>
                  <a:srgbClr val="007D57"/>
                </a:solidFill>
                <a:latin typeface="Arial"/>
                <a:ea typeface="Arial"/>
                <a:cs typeface="Arial"/>
                <a:sym typeface="Arial"/>
              </a:defRPr>
            </a:lvl4pPr>
            <a:lvl5pPr marL="95250" marR="0" lvl="4" indent="0" algn="l" rtl="0">
              <a:lnSpc>
                <a:spcPct val="100000"/>
              </a:lnSpc>
              <a:spcBef>
                <a:spcPts val="0"/>
              </a:spcBef>
              <a:buNone/>
              <a:defRPr sz="1000" b="1">
                <a:solidFill>
                  <a:srgbClr val="007D57"/>
                </a:solidFill>
                <a:latin typeface="Arial"/>
                <a:ea typeface="Arial"/>
                <a:cs typeface="Arial"/>
                <a:sym typeface="Arial"/>
              </a:defRPr>
            </a:lvl5pPr>
            <a:lvl6pPr marL="95250" marR="0" lvl="5" indent="0" algn="l" rtl="0">
              <a:lnSpc>
                <a:spcPct val="100000"/>
              </a:lnSpc>
              <a:spcBef>
                <a:spcPts val="0"/>
              </a:spcBef>
              <a:buNone/>
              <a:defRPr sz="1000" b="1">
                <a:solidFill>
                  <a:srgbClr val="007D57"/>
                </a:solidFill>
                <a:latin typeface="Arial"/>
                <a:ea typeface="Arial"/>
                <a:cs typeface="Arial"/>
                <a:sym typeface="Arial"/>
              </a:defRPr>
            </a:lvl6pPr>
            <a:lvl7pPr marL="95250" marR="0" lvl="6" indent="0" algn="l" rtl="0">
              <a:lnSpc>
                <a:spcPct val="100000"/>
              </a:lnSpc>
              <a:spcBef>
                <a:spcPts val="0"/>
              </a:spcBef>
              <a:buNone/>
              <a:defRPr sz="1000" b="1">
                <a:solidFill>
                  <a:srgbClr val="007D57"/>
                </a:solidFill>
                <a:latin typeface="Arial"/>
                <a:ea typeface="Arial"/>
                <a:cs typeface="Arial"/>
                <a:sym typeface="Arial"/>
              </a:defRPr>
            </a:lvl7pPr>
            <a:lvl8pPr marL="95250" marR="0" lvl="7" indent="0" algn="l" rtl="0">
              <a:lnSpc>
                <a:spcPct val="100000"/>
              </a:lnSpc>
              <a:spcBef>
                <a:spcPts val="0"/>
              </a:spcBef>
              <a:buNone/>
              <a:defRPr sz="1000" b="1">
                <a:solidFill>
                  <a:srgbClr val="007D57"/>
                </a:solidFill>
                <a:latin typeface="Arial"/>
                <a:ea typeface="Arial"/>
                <a:cs typeface="Arial"/>
                <a:sym typeface="Arial"/>
              </a:defRPr>
            </a:lvl8pPr>
            <a:lvl9pPr marL="95250" marR="0" lvl="8" indent="0" algn="l" rtl="0">
              <a:lnSpc>
                <a:spcPct val="100000"/>
              </a:lnSpc>
              <a:spcBef>
                <a:spcPts val="0"/>
              </a:spcBef>
              <a:buNone/>
              <a:defRPr sz="1000" b="1">
                <a:solidFill>
                  <a:srgbClr val="007D57"/>
                </a:solidFill>
                <a:latin typeface="Arial"/>
                <a:ea typeface="Arial"/>
                <a:cs typeface="Arial"/>
                <a:sym typeface="Arial"/>
              </a:defRPr>
            </a:lvl9pPr>
          </a:lstStyle>
          <a:p>
            <a:pPr marL="95250" lvl="0" indent="0" algn="l" rtl="0">
              <a:spcBef>
                <a:spcPts val="0"/>
              </a:spcBef>
              <a:spcAft>
                <a:spcPts val="0"/>
              </a:spcAft>
              <a:buNone/>
            </a:pPr>
            <a:fld id="{00000000-1234-1234-1234-123412341234}" type="slidenum">
              <a:rPr lang="en-US"/>
              <a:t>‹#›</a:t>
            </a:fld>
            <a:endParaRPr>
              <a:solidFill>
                <a:schemeClr val="dk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757237" y="560959"/>
            <a:ext cx="7629525" cy="435655"/>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Google Shape;37;p5"/>
          <p:cNvSpPr txBox="1">
            <a:spLocks noGrp="1"/>
          </p:cNvSpPr>
          <p:nvPr>
            <p:ph type="body" idx="1"/>
          </p:nvPr>
        </p:nvSpPr>
        <p:spPr>
          <a:xfrm>
            <a:off x="457200" y="1577340"/>
            <a:ext cx="3977640" cy="4526280"/>
          </a:xfrm>
          <a:prstGeom prst="rect">
            <a:avLst/>
          </a:prstGeom>
          <a:noFill/>
          <a:ln>
            <a:noFill/>
          </a:ln>
        </p:spPr>
        <p:txBody>
          <a:bodyPr spcFirstLastPara="1" wrap="square" lIns="0" tIns="0" rIns="0" bIns="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body" idx="2"/>
          </p:nvPr>
        </p:nvSpPr>
        <p:spPr>
          <a:xfrm>
            <a:off x="4709159" y="1577340"/>
            <a:ext cx="3977640" cy="4526280"/>
          </a:xfrm>
          <a:prstGeom prst="rect">
            <a:avLst/>
          </a:prstGeom>
          <a:noFill/>
          <a:ln>
            <a:noFill/>
          </a:ln>
        </p:spPr>
        <p:txBody>
          <a:bodyPr spcFirstLastPara="1" wrap="square" lIns="0" tIns="0" rIns="0" bIns="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ftr" idx="11"/>
          </p:nvPr>
        </p:nvSpPr>
        <p:spPr>
          <a:xfrm>
            <a:off x="3108960" y="6377940"/>
            <a:ext cx="2926079" cy="34290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5"/>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5"/>
          <p:cNvSpPr txBox="1">
            <a:spLocks noGrp="1"/>
          </p:cNvSpPr>
          <p:nvPr>
            <p:ph type="sldNum" idx="12"/>
          </p:nvPr>
        </p:nvSpPr>
        <p:spPr>
          <a:xfrm>
            <a:off x="8313166" y="6190869"/>
            <a:ext cx="191233" cy="163693"/>
          </a:xfrm>
          <a:prstGeom prst="rect">
            <a:avLst/>
          </a:prstGeom>
          <a:noFill/>
          <a:ln>
            <a:noFill/>
          </a:ln>
        </p:spPr>
        <p:txBody>
          <a:bodyPr spcFirstLastPara="1" wrap="square" lIns="0" tIns="0" rIns="0" bIns="0" anchor="t" anchorCtr="0">
            <a:noAutofit/>
          </a:bodyPr>
          <a:lstStyle>
            <a:lvl1pPr marL="95250" marR="0" lvl="0" indent="0" algn="l" rtl="0">
              <a:lnSpc>
                <a:spcPct val="100000"/>
              </a:lnSpc>
              <a:spcBef>
                <a:spcPts val="0"/>
              </a:spcBef>
              <a:buNone/>
              <a:defRPr sz="1000" b="1">
                <a:solidFill>
                  <a:srgbClr val="007D57"/>
                </a:solidFill>
                <a:latin typeface="Arial"/>
                <a:ea typeface="Arial"/>
                <a:cs typeface="Arial"/>
                <a:sym typeface="Arial"/>
              </a:defRPr>
            </a:lvl1pPr>
            <a:lvl2pPr marL="95250" marR="0" lvl="1" indent="0" algn="l" rtl="0">
              <a:lnSpc>
                <a:spcPct val="100000"/>
              </a:lnSpc>
              <a:spcBef>
                <a:spcPts val="0"/>
              </a:spcBef>
              <a:buNone/>
              <a:defRPr sz="1000" b="1">
                <a:solidFill>
                  <a:srgbClr val="007D57"/>
                </a:solidFill>
                <a:latin typeface="Arial"/>
                <a:ea typeface="Arial"/>
                <a:cs typeface="Arial"/>
                <a:sym typeface="Arial"/>
              </a:defRPr>
            </a:lvl2pPr>
            <a:lvl3pPr marL="95250" marR="0" lvl="2" indent="0" algn="l" rtl="0">
              <a:lnSpc>
                <a:spcPct val="100000"/>
              </a:lnSpc>
              <a:spcBef>
                <a:spcPts val="0"/>
              </a:spcBef>
              <a:buNone/>
              <a:defRPr sz="1000" b="1">
                <a:solidFill>
                  <a:srgbClr val="007D57"/>
                </a:solidFill>
                <a:latin typeface="Arial"/>
                <a:ea typeface="Arial"/>
                <a:cs typeface="Arial"/>
                <a:sym typeface="Arial"/>
              </a:defRPr>
            </a:lvl3pPr>
            <a:lvl4pPr marL="95250" marR="0" lvl="3" indent="0" algn="l" rtl="0">
              <a:lnSpc>
                <a:spcPct val="100000"/>
              </a:lnSpc>
              <a:spcBef>
                <a:spcPts val="0"/>
              </a:spcBef>
              <a:buNone/>
              <a:defRPr sz="1000" b="1">
                <a:solidFill>
                  <a:srgbClr val="007D57"/>
                </a:solidFill>
                <a:latin typeface="Arial"/>
                <a:ea typeface="Arial"/>
                <a:cs typeface="Arial"/>
                <a:sym typeface="Arial"/>
              </a:defRPr>
            </a:lvl4pPr>
            <a:lvl5pPr marL="95250" marR="0" lvl="4" indent="0" algn="l" rtl="0">
              <a:lnSpc>
                <a:spcPct val="100000"/>
              </a:lnSpc>
              <a:spcBef>
                <a:spcPts val="0"/>
              </a:spcBef>
              <a:buNone/>
              <a:defRPr sz="1000" b="1">
                <a:solidFill>
                  <a:srgbClr val="007D57"/>
                </a:solidFill>
                <a:latin typeface="Arial"/>
                <a:ea typeface="Arial"/>
                <a:cs typeface="Arial"/>
                <a:sym typeface="Arial"/>
              </a:defRPr>
            </a:lvl5pPr>
            <a:lvl6pPr marL="95250" marR="0" lvl="5" indent="0" algn="l" rtl="0">
              <a:lnSpc>
                <a:spcPct val="100000"/>
              </a:lnSpc>
              <a:spcBef>
                <a:spcPts val="0"/>
              </a:spcBef>
              <a:buNone/>
              <a:defRPr sz="1000" b="1">
                <a:solidFill>
                  <a:srgbClr val="007D57"/>
                </a:solidFill>
                <a:latin typeface="Arial"/>
                <a:ea typeface="Arial"/>
                <a:cs typeface="Arial"/>
                <a:sym typeface="Arial"/>
              </a:defRPr>
            </a:lvl6pPr>
            <a:lvl7pPr marL="95250" marR="0" lvl="6" indent="0" algn="l" rtl="0">
              <a:lnSpc>
                <a:spcPct val="100000"/>
              </a:lnSpc>
              <a:spcBef>
                <a:spcPts val="0"/>
              </a:spcBef>
              <a:buNone/>
              <a:defRPr sz="1000" b="1">
                <a:solidFill>
                  <a:srgbClr val="007D57"/>
                </a:solidFill>
                <a:latin typeface="Arial"/>
                <a:ea typeface="Arial"/>
                <a:cs typeface="Arial"/>
                <a:sym typeface="Arial"/>
              </a:defRPr>
            </a:lvl7pPr>
            <a:lvl8pPr marL="95250" marR="0" lvl="7" indent="0" algn="l" rtl="0">
              <a:lnSpc>
                <a:spcPct val="100000"/>
              </a:lnSpc>
              <a:spcBef>
                <a:spcPts val="0"/>
              </a:spcBef>
              <a:buNone/>
              <a:defRPr sz="1000" b="1">
                <a:solidFill>
                  <a:srgbClr val="007D57"/>
                </a:solidFill>
                <a:latin typeface="Arial"/>
                <a:ea typeface="Arial"/>
                <a:cs typeface="Arial"/>
                <a:sym typeface="Arial"/>
              </a:defRPr>
            </a:lvl8pPr>
            <a:lvl9pPr marL="95250" marR="0" lvl="8" indent="0" algn="l" rtl="0">
              <a:lnSpc>
                <a:spcPct val="100000"/>
              </a:lnSpc>
              <a:spcBef>
                <a:spcPts val="0"/>
              </a:spcBef>
              <a:buNone/>
              <a:defRPr sz="1000" b="1">
                <a:solidFill>
                  <a:srgbClr val="007D57"/>
                </a:solidFill>
                <a:latin typeface="Arial"/>
                <a:ea typeface="Arial"/>
                <a:cs typeface="Arial"/>
                <a:sym typeface="Arial"/>
              </a:defRPr>
            </a:lvl9pPr>
          </a:lstStyle>
          <a:p>
            <a:pPr marL="95250" lvl="0" indent="0" algn="l" rtl="0">
              <a:spcBef>
                <a:spcPts val="0"/>
              </a:spcBef>
              <a:spcAft>
                <a:spcPts val="0"/>
              </a:spcAft>
              <a:buNone/>
            </a:pPr>
            <a:fld id="{00000000-1234-1234-1234-123412341234}" type="slidenum">
              <a:rPr lang="en-US"/>
              <a:t>‹#›</a:t>
            </a:fld>
            <a:endParaRPr>
              <a:solidFill>
                <a:schemeClr val="dk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2"/>
        <p:cNvGrpSpPr/>
        <p:nvPr/>
      </p:nvGrpSpPr>
      <p:grpSpPr>
        <a:xfrm>
          <a:off x="0" y="0"/>
          <a:ext cx="0" cy="0"/>
          <a:chOff x="0" y="0"/>
          <a:chExt cx="0" cy="0"/>
        </a:xfrm>
      </p:grpSpPr>
      <p:sp>
        <p:nvSpPr>
          <p:cNvPr id="43" name="Google Shape;43;p6"/>
          <p:cNvSpPr txBox="1">
            <a:spLocks noGrp="1"/>
          </p:cNvSpPr>
          <p:nvPr>
            <p:ph type="ftr" idx="11"/>
          </p:nvPr>
        </p:nvSpPr>
        <p:spPr>
          <a:xfrm>
            <a:off x="3108960" y="6377940"/>
            <a:ext cx="2926079" cy="34290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sldNum" idx="12"/>
          </p:nvPr>
        </p:nvSpPr>
        <p:spPr>
          <a:xfrm>
            <a:off x="8313166" y="6190869"/>
            <a:ext cx="191233" cy="163693"/>
          </a:xfrm>
          <a:prstGeom prst="rect">
            <a:avLst/>
          </a:prstGeom>
          <a:noFill/>
          <a:ln>
            <a:noFill/>
          </a:ln>
        </p:spPr>
        <p:txBody>
          <a:bodyPr spcFirstLastPara="1" wrap="square" lIns="0" tIns="0" rIns="0" bIns="0" anchor="t" anchorCtr="0">
            <a:noAutofit/>
          </a:bodyPr>
          <a:lstStyle>
            <a:lvl1pPr marL="95250" marR="0" lvl="0" indent="0" algn="l" rtl="0">
              <a:lnSpc>
                <a:spcPct val="100000"/>
              </a:lnSpc>
              <a:spcBef>
                <a:spcPts val="0"/>
              </a:spcBef>
              <a:buNone/>
              <a:defRPr sz="1000" b="1">
                <a:solidFill>
                  <a:srgbClr val="007D57"/>
                </a:solidFill>
                <a:latin typeface="Arial"/>
                <a:ea typeface="Arial"/>
                <a:cs typeface="Arial"/>
                <a:sym typeface="Arial"/>
              </a:defRPr>
            </a:lvl1pPr>
            <a:lvl2pPr marL="95250" marR="0" lvl="1" indent="0" algn="l" rtl="0">
              <a:lnSpc>
                <a:spcPct val="100000"/>
              </a:lnSpc>
              <a:spcBef>
                <a:spcPts val="0"/>
              </a:spcBef>
              <a:buNone/>
              <a:defRPr sz="1000" b="1">
                <a:solidFill>
                  <a:srgbClr val="007D57"/>
                </a:solidFill>
                <a:latin typeface="Arial"/>
                <a:ea typeface="Arial"/>
                <a:cs typeface="Arial"/>
                <a:sym typeface="Arial"/>
              </a:defRPr>
            </a:lvl2pPr>
            <a:lvl3pPr marL="95250" marR="0" lvl="2" indent="0" algn="l" rtl="0">
              <a:lnSpc>
                <a:spcPct val="100000"/>
              </a:lnSpc>
              <a:spcBef>
                <a:spcPts val="0"/>
              </a:spcBef>
              <a:buNone/>
              <a:defRPr sz="1000" b="1">
                <a:solidFill>
                  <a:srgbClr val="007D57"/>
                </a:solidFill>
                <a:latin typeface="Arial"/>
                <a:ea typeface="Arial"/>
                <a:cs typeface="Arial"/>
                <a:sym typeface="Arial"/>
              </a:defRPr>
            </a:lvl3pPr>
            <a:lvl4pPr marL="95250" marR="0" lvl="3" indent="0" algn="l" rtl="0">
              <a:lnSpc>
                <a:spcPct val="100000"/>
              </a:lnSpc>
              <a:spcBef>
                <a:spcPts val="0"/>
              </a:spcBef>
              <a:buNone/>
              <a:defRPr sz="1000" b="1">
                <a:solidFill>
                  <a:srgbClr val="007D57"/>
                </a:solidFill>
                <a:latin typeface="Arial"/>
                <a:ea typeface="Arial"/>
                <a:cs typeface="Arial"/>
                <a:sym typeface="Arial"/>
              </a:defRPr>
            </a:lvl4pPr>
            <a:lvl5pPr marL="95250" marR="0" lvl="4" indent="0" algn="l" rtl="0">
              <a:lnSpc>
                <a:spcPct val="100000"/>
              </a:lnSpc>
              <a:spcBef>
                <a:spcPts val="0"/>
              </a:spcBef>
              <a:buNone/>
              <a:defRPr sz="1000" b="1">
                <a:solidFill>
                  <a:srgbClr val="007D57"/>
                </a:solidFill>
                <a:latin typeface="Arial"/>
                <a:ea typeface="Arial"/>
                <a:cs typeface="Arial"/>
                <a:sym typeface="Arial"/>
              </a:defRPr>
            </a:lvl5pPr>
            <a:lvl6pPr marL="95250" marR="0" lvl="5" indent="0" algn="l" rtl="0">
              <a:lnSpc>
                <a:spcPct val="100000"/>
              </a:lnSpc>
              <a:spcBef>
                <a:spcPts val="0"/>
              </a:spcBef>
              <a:buNone/>
              <a:defRPr sz="1000" b="1">
                <a:solidFill>
                  <a:srgbClr val="007D57"/>
                </a:solidFill>
                <a:latin typeface="Arial"/>
                <a:ea typeface="Arial"/>
                <a:cs typeface="Arial"/>
                <a:sym typeface="Arial"/>
              </a:defRPr>
            </a:lvl6pPr>
            <a:lvl7pPr marL="95250" marR="0" lvl="6" indent="0" algn="l" rtl="0">
              <a:lnSpc>
                <a:spcPct val="100000"/>
              </a:lnSpc>
              <a:spcBef>
                <a:spcPts val="0"/>
              </a:spcBef>
              <a:buNone/>
              <a:defRPr sz="1000" b="1">
                <a:solidFill>
                  <a:srgbClr val="007D57"/>
                </a:solidFill>
                <a:latin typeface="Arial"/>
                <a:ea typeface="Arial"/>
                <a:cs typeface="Arial"/>
                <a:sym typeface="Arial"/>
              </a:defRPr>
            </a:lvl7pPr>
            <a:lvl8pPr marL="95250" marR="0" lvl="7" indent="0" algn="l" rtl="0">
              <a:lnSpc>
                <a:spcPct val="100000"/>
              </a:lnSpc>
              <a:spcBef>
                <a:spcPts val="0"/>
              </a:spcBef>
              <a:buNone/>
              <a:defRPr sz="1000" b="1">
                <a:solidFill>
                  <a:srgbClr val="007D57"/>
                </a:solidFill>
                <a:latin typeface="Arial"/>
                <a:ea typeface="Arial"/>
                <a:cs typeface="Arial"/>
                <a:sym typeface="Arial"/>
              </a:defRPr>
            </a:lvl8pPr>
            <a:lvl9pPr marL="95250" marR="0" lvl="8" indent="0" algn="l" rtl="0">
              <a:lnSpc>
                <a:spcPct val="100000"/>
              </a:lnSpc>
              <a:spcBef>
                <a:spcPts val="0"/>
              </a:spcBef>
              <a:buNone/>
              <a:defRPr sz="1000" b="1">
                <a:solidFill>
                  <a:srgbClr val="007D57"/>
                </a:solidFill>
                <a:latin typeface="Arial"/>
                <a:ea typeface="Arial"/>
                <a:cs typeface="Arial"/>
                <a:sym typeface="Arial"/>
              </a:defRPr>
            </a:lvl9pPr>
          </a:lstStyle>
          <a:p>
            <a:pPr marL="95250" lvl="0" indent="0" algn="l" rtl="0">
              <a:spcBef>
                <a:spcPts val="0"/>
              </a:spcBef>
              <a:spcAft>
                <a:spcPts val="0"/>
              </a:spcAft>
              <a:buNone/>
            </a:pPr>
            <a:fld id="{00000000-1234-1234-1234-123412341234}" type="slidenum">
              <a:rPr lang="en-US"/>
              <a:t>‹#›</a:t>
            </a:fld>
            <a:endParaRPr>
              <a:solidFill>
                <a:schemeClr val="dk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3047" y="3068"/>
            <a:ext cx="9140952" cy="6854931"/>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7;p1"/>
          <p:cNvSpPr/>
          <p:nvPr/>
        </p:nvSpPr>
        <p:spPr>
          <a:xfrm>
            <a:off x="737209" y="6001349"/>
            <a:ext cx="2592379" cy="428622"/>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8;p1"/>
          <p:cNvSpPr txBox="1">
            <a:spLocks noGrp="1"/>
          </p:cNvSpPr>
          <p:nvPr>
            <p:ph type="title"/>
          </p:nvPr>
        </p:nvSpPr>
        <p:spPr>
          <a:xfrm>
            <a:off x="757237" y="560959"/>
            <a:ext cx="7629525" cy="435655"/>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1"/>
          <p:cNvSpPr txBox="1">
            <a:spLocks noGrp="1"/>
          </p:cNvSpPr>
          <p:nvPr>
            <p:ph type="body" idx="1"/>
          </p:nvPr>
        </p:nvSpPr>
        <p:spPr>
          <a:xfrm>
            <a:off x="264667" y="1542796"/>
            <a:ext cx="8614664" cy="4032915"/>
          </a:xfrm>
          <a:prstGeom prst="rect">
            <a:avLst/>
          </a:prstGeom>
          <a:noFill/>
          <a:ln>
            <a:noFill/>
          </a:ln>
        </p:spPr>
        <p:txBody>
          <a:bodyPr spcFirstLastPara="1" wrap="square" lIns="0" tIns="0" rIns="0" bIns="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ftr" idx="11"/>
          </p:nvPr>
        </p:nvSpPr>
        <p:spPr>
          <a:xfrm>
            <a:off x="3108960" y="6377940"/>
            <a:ext cx="2926079" cy="34290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8313166" y="6190869"/>
            <a:ext cx="191233" cy="163693"/>
          </a:xfrm>
          <a:prstGeom prst="rect">
            <a:avLst/>
          </a:prstGeom>
          <a:noFill/>
          <a:ln>
            <a:noFill/>
          </a:ln>
        </p:spPr>
        <p:txBody>
          <a:bodyPr spcFirstLastPara="1" wrap="square" lIns="0" tIns="0" rIns="0" bIns="0" anchor="t" anchorCtr="0">
            <a:noAutofit/>
          </a:bodyPr>
          <a:lstStyle>
            <a:lvl1pPr marL="95250" marR="0" lvl="0" indent="0" algn="l" rtl="0">
              <a:lnSpc>
                <a:spcPct val="100000"/>
              </a:lnSpc>
              <a:spcBef>
                <a:spcPts val="0"/>
              </a:spcBef>
              <a:buNone/>
              <a:defRPr sz="1000" b="1">
                <a:solidFill>
                  <a:srgbClr val="007D57"/>
                </a:solidFill>
                <a:latin typeface="Arial"/>
                <a:ea typeface="Arial"/>
                <a:cs typeface="Arial"/>
                <a:sym typeface="Arial"/>
              </a:defRPr>
            </a:lvl1pPr>
            <a:lvl2pPr marL="95250" marR="0" lvl="1" indent="0" algn="l" rtl="0">
              <a:lnSpc>
                <a:spcPct val="100000"/>
              </a:lnSpc>
              <a:spcBef>
                <a:spcPts val="0"/>
              </a:spcBef>
              <a:buNone/>
              <a:defRPr sz="1000" b="1">
                <a:solidFill>
                  <a:srgbClr val="007D57"/>
                </a:solidFill>
                <a:latin typeface="Arial"/>
                <a:ea typeface="Arial"/>
                <a:cs typeface="Arial"/>
                <a:sym typeface="Arial"/>
              </a:defRPr>
            </a:lvl2pPr>
            <a:lvl3pPr marL="95250" marR="0" lvl="2" indent="0" algn="l" rtl="0">
              <a:lnSpc>
                <a:spcPct val="100000"/>
              </a:lnSpc>
              <a:spcBef>
                <a:spcPts val="0"/>
              </a:spcBef>
              <a:buNone/>
              <a:defRPr sz="1000" b="1">
                <a:solidFill>
                  <a:srgbClr val="007D57"/>
                </a:solidFill>
                <a:latin typeface="Arial"/>
                <a:ea typeface="Arial"/>
                <a:cs typeface="Arial"/>
                <a:sym typeface="Arial"/>
              </a:defRPr>
            </a:lvl3pPr>
            <a:lvl4pPr marL="95250" marR="0" lvl="3" indent="0" algn="l" rtl="0">
              <a:lnSpc>
                <a:spcPct val="100000"/>
              </a:lnSpc>
              <a:spcBef>
                <a:spcPts val="0"/>
              </a:spcBef>
              <a:buNone/>
              <a:defRPr sz="1000" b="1">
                <a:solidFill>
                  <a:srgbClr val="007D57"/>
                </a:solidFill>
                <a:latin typeface="Arial"/>
                <a:ea typeface="Arial"/>
                <a:cs typeface="Arial"/>
                <a:sym typeface="Arial"/>
              </a:defRPr>
            </a:lvl4pPr>
            <a:lvl5pPr marL="95250" marR="0" lvl="4" indent="0" algn="l" rtl="0">
              <a:lnSpc>
                <a:spcPct val="100000"/>
              </a:lnSpc>
              <a:spcBef>
                <a:spcPts val="0"/>
              </a:spcBef>
              <a:buNone/>
              <a:defRPr sz="1000" b="1">
                <a:solidFill>
                  <a:srgbClr val="007D57"/>
                </a:solidFill>
                <a:latin typeface="Arial"/>
                <a:ea typeface="Arial"/>
                <a:cs typeface="Arial"/>
                <a:sym typeface="Arial"/>
              </a:defRPr>
            </a:lvl5pPr>
            <a:lvl6pPr marL="95250" marR="0" lvl="5" indent="0" algn="l" rtl="0">
              <a:lnSpc>
                <a:spcPct val="100000"/>
              </a:lnSpc>
              <a:spcBef>
                <a:spcPts val="0"/>
              </a:spcBef>
              <a:buNone/>
              <a:defRPr sz="1000" b="1">
                <a:solidFill>
                  <a:srgbClr val="007D57"/>
                </a:solidFill>
                <a:latin typeface="Arial"/>
                <a:ea typeface="Arial"/>
                <a:cs typeface="Arial"/>
                <a:sym typeface="Arial"/>
              </a:defRPr>
            </a:lvl6pPr>
            <a:lvl7pPr marL="95250" marR="0" lvl="6" indent="0" algn="l" rtl="0">
              <a:lnSpc>
                <a:spcPct val="100000"/>
              </a:lnSpc>
              <a:spcBef>
                <a:spcPts val="0"/>
              </a:spcBef>
              <a:buNone/>
              <a:defRPr sz="1000" b="1">
                <a:solidFill>
                  <a:srgbClr val="007D57"/>
                </a:solidFill>
                <a:latin typeface="Arial"/>
                <a:ea typeface="Arial"/>
                <a:cs typeface="Arial"/>
                <a:sym typeface="Arial"/>
              </a:defRPr>
            </a:lvl7pPr>
            <a:lvl8pPr marL="95250" marR="0" lvl="7" indent="0" algn="l" rtl="0">
              <a:lnSpc>
                <a:spcPct val="100000"/>
              </a:lnSpc>
              <a:spcBef>
                <a:spcPts val="0"/>
              </a:spcBef>
              <a:buNone/>
              <a:defRPr sz="1000" b="1">
                <a:solidFill>
                  <a:srgbClr val="007D57"/>
                </a:solidFill>
                <a:latin typeface="Arial"/>
                <a:ea typeface="Arial"/>
                <a:cs typeface="Arial"/>
                <a:sym typeface="Arial"/>
              </a:defRPr>
            </a:lvl8pPr>
            <a:lvl9pPr marL="95250" marR="0" lvl="8" indent="0" algn="l" rtl="0">
              <a:lnSpc>
                <a:spcPct val="100000"/>
              </a:lnSpc>
              <a:spcBef>
                <a:spcPts val="0"/>
              </a:spcBef>
              <a:buNone/>
              <a:defRPr sz="1000" b="1">
                <a:solidFill>
                  <a:srgbClr val="007D57"/>
                </a:solidFill>
                <a:latin typeface="Arial"/>
                <a:ea typeface="Arial"/>
                <a:cs typeface="Arial"/>
                <a:sym typeface="Arial"/>
              </a:defRPr>
            </a:lvl9pPr>
          </a:lstStyle>
          <a:p>
            <a:pPr marL="95250" lvl="0" indent="0" algn="l" rtl="0">
              <a:spcBef>
                <a:spcPts val="0"/>
              </a:spcBef>
              <a:spcAft>
                <a:spcPts val="0"/>
              </a:spcAft>
              <a:buNone/>
            </a:pPr>
            <a:fld id="{00000000-1234-1234-1234-123412341234}" type="slidenum">
              <a:rPr lang="en-US"/>
              <a:t>‹#›</a:t>
            </a:fld>
            <a:endParaRPr b="0">
              <a:solidFill>
                <a:schemeClr val="dk1"/>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2l.msu.ed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7"/>
          <p:cNvSpPr txBox="1"/>
          <p:nvPr/>
        </p:nvSpPr>
        <p:spPr>
          <a:xfrm>
            <a:off x="3600196" y="1509585"/>
            <a:ext cx="5237480" cy="302895"/>
          </a:xfrm>
          <a:prstGeom prst="rect">
            <a:avLst/>
          </a:prstGeom>
          <a:noFill/>
          <a:ln>
            <a:noFill/>
          </a:ln>
        </p:spPr>
        <p:txBody>
          <a:bodyPr spcFirstLastPara="1" wrap="square" lIns="0" tIns="0" rIns="0" bIns="0" anchor="t" anchorCtr="0">
            <a:noAutofit/>
          </a:bodyPr>
          <a:lstStyle/>
          <a:p>
            <a:pPr marL="12700" marR="0" lvl="0" indent="0" algn="l" rtl="0">
              <a:lnSpc>
                <a:spcPct val="119000"/>
              </a:lnSpc>
              <a:spcBef>
                <a:spcPts val="0"/>
              </a:spcBef>
              <a:spcAft>
                <a:spcPts val="0"/>
              </a:spcAft>
              <a:buNone/>
            </a:pPr>
            <a:r>
              <a:rPr lang="en-US" sz="2000" b="1">
                <a:solidFill>
                  <a:srgbClr val="181818"/>
                </a:solidFill>
                <a:latin typeface="Arial"/>
                <a:ea typeface="Arial"/>
                <a:cs typeface="Arial"/>
                <a:sym typeface="Arial"/>
              </a:rPr>
              <a:t>REQUIREMENTS AND GRADING CRITERIA</a:t>
            </a:r>
            <a:endParaRPr sz="2000" b="1">
              <a:solidFill>
                <a:srgbClr val="181818"/>
              </a:solidFill>
              <a:latin typeface="Arial"/>
              <a:ea typeface="Arial"/>
              <a:cs typeface="Arial"/>
              <a:sym typeface="Arial"/>
            </a:endParaRPr>
          </a:p>
          <a:p>
            <a:pPr marL="12700" marR="0" lvl="0" indent="0" algn="ctr" rtl="0">
              <a:lnSpc>
                <a:spcPct val="119000"/>
              </a:lnSpc>
              <a:spcBef>
                <a:spcPts val="0"/>
              </a:spcBef>
              <a:spcAft>
                <a:spcPts val="0"/>
              </a:spcAft>
              <a:buNone/>
            </a:pPr>
            <a:r>
              <a:rPr lang="en-US" sz="2000" b="1">
                <a:solidFill>
                  <a:srgbClr val="181818"/>
                </a:solidFill>
                <a:latin typeface="Arial"/>
                <a:ea typeface="Arial"/>
                <a:cs typeface="Arial"/>
                <a:sym typeface="Arial"/>
              </a:rPr>
              <a:t>LCE OGR 641, 2019-20</a:t>
            </a:r>
            <a:endParaRPr sz="2000">
              <a:solidFill>
                <a:schemeClr val="dk1"/>
              </a:solidFill>
              <a:latin typeface="Arial"/>
              <a:ea typeface="Arial"/>
              <a:cs typeface="Arial"/>
              <a:sym typeface="Arial"/>
            </a:endParaRPr>
          </a:p>
        </p:txBody>
      </p:sp>
      <p:sp>
        <p:nvSpPr>
          <p:cNvPr id="51" name="Google Shape;51;p7"/>
          <p:cNvSpPr txBox="1"/>
          <p:nvPr/>
        </p:nvSpPr>
        <p:spPr>
          <a:xfrm>
            <a:off x="3973034" y="635635"/>
            <a:ext cx="4396740" cy="740410"/>
          </a:xfrm>
          <a:prstGeom prst="rect">
            <a:avLst/>
          </a:prstGeom>
          <a:noFill/>
          <a:ln>
            <a:noFill/>
          </a:ln>
        </p:spPr>
        <p:txBody>
          <a:bodyPr spcFirstLastPara="1" wrap="square" lIns="0" tIns="0" rIns="0" bIns="0" anchor="t" anchorCtr="0">
            <a:noAutofit/>
          </a:bodyPr>
          <a:lstStyle/>
          <a:p>
            <a:pPr marL="12700" marR="12700" lvl="0" indent="716280" algn="l" rtl="0">
              <a:lnSpc>
                <a:spcPct val="113846"/>
              </a:lnSpc>
              <a:spcBef>
                <a:spcPts val="0"/>
              </a:spcBef>
              <a:spcAft>
                <a:spcPts val="0"/>
              </a:spcAft>
              <a:buNone/>
            </a:pPr>
            <a:r>
              <a:rPr lang="en-US" sz="2600" b="1">
                <a:solidFill>
                  <a:srgbClr val="007D57"/>
                </a:solidFill>
                <a:latin typeface="Arial"/>
                <a:ea typeface="Arial"/>
                <a:cs typeface="Arial"/>
                <a:sym typeface="Arial"/>
              </a:rPr>
              <a:t>OBSTETRICS AND GYNECOLOGY CLERKSHIP</a:t>
            </a:r>
            <a:endParaRPr sz="2600">
              <a:solidFill>
                <a:schemeClr val="dk1"/>
              </a:solidFill>
              <a:latin typeface="Arial"/>
              <a:ea typeface="Arial"/>
              <a:cs typeface="Arial"/>
              <a:sym typeface="Arial"/>
            </a:endParaRPr>
          </a:p>
        </p:txBody>
      </p:sp>
      <p:sp>
        <p:nvSpPr>
          <p:cNvPr id="52" name="Google Shape;52;p7"/>
          <p:cNvSpPr txBox="1">
            <a:spLocks noGrp="1"/>
          </p:cNvSpPr>
          <p:nvPr>
            <p:ph type="sldNum" idx="12"/>
          </p:nvPr>
        </p:nvSpPr>
        <p:spPr>
          <a:xfrm>
            <a:off x="8313166" y="6190869"/>
            <a:ext cx="191100" cy="163800"/>
          </a:xfrm>
          <a:prstGeom prst="rect">
            <a:avLst/>
          </a:prstGeom>
        </p:spPr>
        <p:txBody>
          <a:bodyPr spcFirstLastPara="1" wrap="square" lIns="0" tIns="0" rIns="0" bIns="0" anchor="t" anchorCtr="0">
            <a:noAutofit/>
          </a:bodyPr>
          <a:lstStyle/>
          <a:p>
            <a:pPr marL="95250" lvl="0" indent="0" algn="l" rtl="0">
              <a:spcBef>
                <a:spcPts val="0"/>
              </a:spcBef>
              <a:spcAft>
                <a:spcPts val="0"/>
              </a:spcAft>
              <a:buClr>
                <a:srgbClr val="000000"/>
              </a:buClr>
              <a:buFont typeface="Arial"/>
              <a:buNone/>
            </a:pPr>
            <a:fld id="{00000000-1234-1234-1234-123412341234}" type="slidenum">
              <a:rPr lang="en-US"/>
              <a:t>1</a:t>
            </a:fld>
            <a:endParaRPr>
              <a:solidFill>
                <a:schemeClr val="dk1"/>
              </a:solidFill>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6"/>
          <p:cNvSpPr txBox="1">
            <a:spLocks noGrp="1"/>
          </p:cNvSpPr>
          <p:nvPr>
            <p:ph type="title"/>
          </p:nvPr>
        </p:nvSpPr>
        <p:spPr>
          <a:xfrm>
            <a:off x="874851" y="716829"/>
            <a:ext cx="7629525" cy="435655"/>
          </a:xfrm>
          <a:prstGeom prst="rect">
            <a:avLst/>
          </a:prstGeom>
          <a:noFill/>
          <a:ln>
            <a:noFill/>
          </a:ln>
        </p:spPr>
        <p:txBody>
          <a:bodyPr spcFirstLastPara="1" wrap="square" lIns="0" tIns="0" rIns="0" bIns="0" anchor="t" anchorCtr="0">
            <a:noAutofit/>
          </a:bodyPr>
          <a:lstStyle/>
          <a:p>
            <a:pPr marL="12700" marR="0" lvl="0" indent="0" algn="l" rtl="0">
              <a:lnSpc>
                <a:spcPct val="118892"/>
              </a:lnSpc>
              <a:spcBef>
                <a:spcPts val="0"/>
              </a:spcBef>
              <a:spcAft>
                <a:spcPts val="0"/>
              </a:spcAft>
              <a:buClr>
                <a:srgbClr val="007D57"/>
              </a:buClr>
              <a:buSzPts val="2800"/>
              <a:buFont typeface="Arial"/>
              <a:buNone/>
            </a:pPr>
            <a:r>
              <a:rPr lang="en-US" sz="2800" b="1" i="0" u="none" strike="noStrike" cap="none" dirty="0">
                <a:solidFill>
                  <a:srgbClr val="007D57"/>
                </a:solidFill>
                <a:latin typeface="Arial"/>
                <a:ea typeface="Arial"/>
                <a:cs typeface="Arial"/>
                <a:sym typeface="Arial"/>
              </a:rPr>
              <a:t>PROFESSIONALISM</a:t>
            </a:r>
            <a:endParaRPr sz="2800" b="0" i="0" u="none" strike="noStrike" cap="none" dirty="0">
              <a:solidFill>
                <a:schemeClr val="dk1"/>
              </a:solidFill>
              <a:latin typeface="Arial"/>
              <a:ea typeface="Arial"/>
              <a:cs typeface="Arial"/>
              <a:sym typeface="Arial"/>
            </a:endParaRPr>
          </a:p>
        </p:txBody>
      </p:sp>
      <p:sp>
        <p:nvSpPr>
          <p:cNvPr id="121" name="Google Shape;121;p16"/>
          <p:cNvSpPr txBox="1">
            <a:spLocks noGrp="1"/>
          </p:cNvSpPr>
          <p:nvPr>
            <p:ph type="sldNum" idx="12"/>
          </p:nvPr>
        </p:nvSpPr>
        <p:spPr>
          <a:xfrm>
            <a:off x="8261676" y="6190876"/>
            <a:ext cx="242700" cy="193500"/>
          </a:xfrm>
          <a:prstGeom prst="rect">
            <a:avLst/>
          </a:prstGeom>
          <a:noFill/>
          <a:ln>
            <a:noFill/>
          </a:ln>
        </p:spPr>
        <p:txBody>
          <a:bodyPr spcFirstLastPara="1" wrap="square" lIns="0" tIns="0" rIns="0" bIns="0" anchor="t" anchorCtr="0">
            <a:noAutofit/>
          </a:bodyPr>
          <a:lstStyle/>
          <a:p>
            <a:pPr marL="95250" marR="0" lvl="0" indent="0" algn="l" rtl="0">
              <a:lnSpc>
                <a:spcPct val="100000"/>
              </a:lnSpc>
              <a:spcBef>
                <a:spcPts val="0"/>
              </a:spcBef>
              <a:spcAft>
                <a:spcPts val="0"/>
              </a:spcAft>
              <a:buNone/>
            </a:pPr>
            <a:fld id="{00000000-1234-1234-1234-123412341234}" type="slidenum">
              <a:rPr lang="en-US" sz="1000" b="1">
                <a:solidFill>
                  <a:srgbClr val="007D57"/>
                </a:solidFill>
                <a:latin typeface="Arial"/>
                <a:ea typeface="Arial"/>
                <a:cs typeface="Arial"/>
                <a:sym typeface="Arial"/>
              </a:rPr>
              <a:t>10</a:t>
            </a:fld>
            <a:endParaRPr sz="1000">
              <a:solidFill>
                <a:schemeClr val="dk1"/>
              </a:solidFill>
              <a:latin typeface="Arial"/>
              <a:ea typeface="Arial"/>
              <a:cs typeface="Arial"/>
              <a:sym typeface="Arial"/>
            </a:endParaRPr>
          </a:p>
        </p:txBody>
      </p:sp>
      <p:sp>
        <p:nvSpPr>
          <p:cNvPr id="122" name="Google Shape;122;p16"/>
          <p:cNvSpPr txBox="1"/>
          <p:nvPr/>
        </p:nvSpPr>
        <p:spPr>
          <a:xfrm>
            <a:off x="736847" y="1152484"/>
            <a:ext cx="7767529" cy="4582491"/>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None/>
            </a:pPr>
            <a:endParaRPr lang="en-US" sz="1100" b="1" dirty="0">
              <a:solidFill>
                <a:srgbClr val="181818"/>
              </a:solidFill>
              <a:latin typeface="Tahoma"/>
              <a:ea typeface="Tahoma"/>
              <a:cs typeface="Tahoma"/>
              <a:sym typeface="Tahoma"/>
            </a:endParaRPr>
          </a:p>
          <a:p>
            <a:pPr marL="12700" marR="0" lvl="0" indent="0" algn="l" rtl="0">
              <a:lnSpc>
                <a:spcPct val="100000"/>
              </a:lnSpc>
              <a:spcBef>
                <a:spcPts val="0"/>
              </a:spcBef>
              <a:spcAft>
                <a:spcPts val="0"/>
              </a:spcAft>
              <a:buNone/>
            </a:pPr>
            <a:r>
              <a:rPr lang="en-US" sz="2000" b="1" dirty="0">
                <a:solidFill>
                  <a:srgbClr val="181818"/>
                </a:solidFill>
                <a:latin typeface="Tahoma"/>
                <a:ea typeface="Tahoma"/>
                <a:cs typeface="Tahoma"/>
                <a:sym typeface="Tahoma"/>
              </a:rPr>
              <a:t>The student should:</a:t>
            </a:r>
            <a:endParaRPr sz="2000" dirty="0">
              <a:solidFill>
                <a:schemeClr val="dk1"/>
              </a:solidFill>
              <a:latin typeface="Tahoma"/>
              <a:ea typeface="Tahoma"/>
              <a:cs typeface="Tahoma"/>
              <a:sym typeface="Tahoma"/>
            </a:endParaRPr>
          </a:p>
          <a:p>
            <a:pPr marL="355600" marR="349885" lvl="0" indent="-342900" algn="l" rtl="0">
              <a:lnSpc>
                <a:spcPct val="100000"/>
              </a:lnSpc>
              <a:spcBef>
                <a:spcPts val="0"/>
              </a:spcBef>
              <a:spcAft>
                <a:spcPts val="0"/>
              </a:spcAft>
              <a:buClr>
                <a:srgbClr val="181818"/>
              </a:buClr>
              <a:buSzPts val="2000"/>
              <a:buFont typeface="Arial"/>
              <a:buChar char="•"/>
            </a:pPr>
            <a:r>
              <a:rPr lang="en-US" sz="2000" dirty="0">
                <a:solidFill>
                  <a:srgbClr val="181818"/>
                </a:solidFill>
                <a:latin typeface="Tahoma"/>
                <a:ea typeface="Tahoma"/>
                <a:cs typeface="Tahoma"/>
                <a:sym typeface="Tahoma"/>
              </a:rPr>
              <a:t>Be thoughtful and professional when interacting with patients, their families, clinical staff and faculty.</a:t>
            </a:r>
            <a:endParaRPr sz="2000" dirty="0">
              <a:solidFill>
                <a:schemeClr val="dk1"/>
              </a:solidFill>
              <a:latin typeface="Tahoma"/>
              <a:ea typeface="Tahoma"/>
              <a:cs typeface="Tahoma"/>
              <a:sym typeface="Tahoma"/>
            </a:endParaRPr>
          </a:p>
          <a:p>
            <a:pPr marL="0" marR="0" lvl="0" indent="0" algn="l" rtl="0">
              <a:lnSpc>
                <a:spcPct val="100000"/>
              </a:lnSpc>
              <a:spcBef>
                <a:spcPts val="98"/>
              </a:spcBef>
              <a:spcAft>
                <a:spcPts val="0"/>
              </a:spcAft>
              <a:buClr>
                <a:srgbClr val="181818"/>
              </a:buClr>
              <a:buSzPts val="1300"/>
              <a:buFont typeface="Arial"/>
              <a:buNone/>
            </a:pPr>
            <a:endParaRPr sz="1100" dirty="0">
              <a:solidFill>
                <a:schemeClr val="dk1"/>
              </a:solidFill>
              <a:latin typeface="Calibri"/>
              <a:ea typeface="Calibri"/>
              <a:cs typeface="Calibri"/>
              <a:sym typeface="Calibri"/>
            </a:endParaRPr>
          </a:p>
          <a:p>
            <a:pPr marL="355600" marR="316865" lvl="0" indent="-343535" algn="l" rtl="0">
              <a:lnSpc>
                <a:spcPct val="100000"/>
              </a:lnSpc>
              <a:spcBef>
                <a:spcPts val="0"/>
              </a:spcBef>
              <a:spcAft>
                <a:spcPts val="0"/>
              </a:spcAft>
              <a:buClr>
                <a:srgbClr val="181818"/>
              </a:buClr>
              <a:buSzPts val="2000"/>
              <a:buFont typeface="Arial"/>
              <a:buChar char="•"/>
            </a:pPr>
            <a:r>
              <a:rPr lang="en-US" sz="2000" dirty="0">
                <a:solidFill>
                  <a:srgbClr val="181818"/>
                </a:solidFill>
                <a:latin typeface="Tahoma"/>
                <a:ea typeface="Tahoma"/>
                <a:cs typeface="Tahoma"/>
                <a:sym typeface="Tahoma"/>
              </a:rPr>
              <a:t>Maintain a neat and clean appearance, dress in professional attire.</a:t>
            </a:r>
            <a:endParaRPr sz="2000" dirty="0">
              <a:solidFill>
                <a:schemeClr val="dk1"/>
              </a:solidFill>
              <a:latin typeface="Tahoma"/>
              <a:ea typeface="Tahoma"/>
              <a:cs typeface="Tahoma"/>
              <a:sym typeface="Tahoma"/>
            </a:endParaRPr>
          </a:p>
          <a:p>
            <a:pPr marL="0" marR="0" lvl="0" indent="0" algn="l" rtl="0">
              <a:lnSpc>
                <a:spcPct val="100000"/>
              </a:lnSpc>
              <a:spcBef>
                <a:spcPts val="99"/>
              </a:spcBef>
              <a:spcAft>
                <a:spcPts val="0"/>
              </a:spcAft>
              <a:buClr>
                <a:srgbClr val="181818"/>
              </a:buClr>
              <a:buSzPts val="1300"/>
              <a:buFont typeface="Arial"/>
              <a:buNone/>
            </a:pPr>
            <a:endParaRPr sz="1100" dirty="0">
              <a:solidFill>
                <a:schemeClr val="dk1"/>
              </a:solidFill>
              <a:latin typeface="Calibri"/>
              <a:ea typeface="Calibri"/>
              <a:cs typeface="Calibri"/>
              <a:sym typeface="Calibri"/>
            </a:endParaRPr>
          </a:p>
          <a:p>
            <a:pPr marL="355600" marR="12700" lvl="0" indent="-342900" algn="l" rtl="0">
              <a:lnSpc>
                <a:spcPct val="100000"/>
              </a:lnSpc>
              <a:spcBef>
                <a:spcPts val="0"/>
              </a:spcBef>
              <a:spcAft>
                <a:spcPts val="0"/>
              </a:spcAft>
              <a:buClr>
                <a:srgbClr val="181818"/>
              </a:buClr>
              <a:buSzPts val="2000"/>
              <a:buFont typeface="Arial"/>
              <a:buChar char="•"/>
            </a:pPr>
            <a:r>
              <a:rPr lang="en-US" sz="2000" dirty="0">
                <a:solidFill>
                  <a:srgbClr val="181818"/>
                </a:solidFill>
                <a:latin typeface="Tahoma"/>
                <a:ea typeface="Tahoma"/>
                <a:cs typeface="Tahoma"/>
                <a:sym typeface="Tahoma"/>
              </a:rPr>
              <a:t>Seek supportive services when appropriate through the faculty or other resources provided by CHM.</a:t>
            </a:r>
            <a:endParaRPr sz="2000" dirty="0">
              <a:solidFill>
                <a:schemeClr val="dk1"/>
              </a:solidFill>
              <a:latin typeface="Tahoma"/>
              <a:ea typeface="Tahoma"/>
              <a:cs typeface="Tahoma"/>
              <a:sym typeface="Tahoma"/>
            </a:endParaRPr>
          </a:p>
          <a:p>
            <a:pPr marL="0" marR="0" lvl="0" indent="0" algn="l" rtl="0">
              <a:lnSpc>
                <a:spcPct val="100000"/>
              </a:lnSpc>
              <a:spcBef>
                <a:spcPts val="99"/>
              </a:spcBef>
              <a:spcAft>
                <a:spcPts val="0"/>
              </a:spcAft>
              <a:buClr>
                <a:srgbClr val="181818"/>
              </a:buClr>
              <a:buSzPts val="1300"/>
              <a:buFont typeface="Arial"/>
              <a:buNone/>
            </a:pPr>
            <a:endParaRPr sz="1100" dirty="0">
              <a:solidFill>
                <a:schemeClr val="dk1"/>
              </a:solidFill>
              <a:latin typeface="Calibri"/>
              <a:ea typeface="Calibri"/>
              <a:cs typeface="Calibri"/>
              <a:sym typeface="Calibri"/>
            </a:endParaRPr>
          </a:p>
          <a:p>
            <a:pPr marL="355600" marR="455930" lvl="0" indent="-342900" algn="l" rtl="0">
              <a:lnSpc>
                <a:spcPct val="100000"/>
              </a:lnSpc>
              <a:spcBef>
                <a:spcPts val="0"/>
              </a:spcBef>
              <a:spcAft>
                <a:spcPts val="0"/>
              </a:spcAft>
              <a:buClr>
                <a:srgbClr val="181818"/>
              </a:buClr>
              <a:buSzPts val="2000"/>
              <a:buFont typeface="Arial"/>
              <a:buChar char="•"/>
            </a:pPr>
            <a:r>
              <a:rPr lang="en-US" sz="2000" dirty="0">
                <a:solidFill>
                  <a:srgbClr val="181818"/>
                </a:solidFill>
                <a:latin typeface="Tahoma"/>
                <a:ea typeface="Tahoma"/>
                <a:cs typeface="Tahoma"/>
                <a:sym typeface="Tahoma"/>
              </a:rPr>
              <a:t>Not use offensive language, gestures, remarks with sexual overtones or reflecting cultural disrespect.</a:t>
            </a:r>
            <a:endParaRPr sz="2000" dirty="0">
              <a:solidFill>
                <a:schemeClr val="dk1"/>
              </a:solidFill>
              <a:latin typeface="Tahoma"/>
              <a:ea typeface="Tahoma"/>
              <a:cs typeface="Tahoma"/>
              <a:sym typeface="Tahoma"/>
            </a:endParaRPr>
          </a:p>
          <a:p>
            <a:pPr marL="0" marR="0" lvl="0" indent="0" algn="l" rtl="0">
              <a:lnSpc>
                <a:spcPct val="100000"/>
              </a:lnSpc>
              <a:spcBef>
                <a:spcPts val="99"/>
              </a:spcBef>
              <a:spcAft>
                <a:spcPts val="0"/>
              </a:spcAft>
              <a:buClr>
                <a:srgbClr val="181818"/>
              </a:buClr>
              <a:buSzPts val="1300"/>
              <a:buFont typeface="Arial"/>
              <a:buNone/>
            </a:pPr>
            <a:endParaRPr sz="1100" dirty="0">
              <a:solidFill>
                <a:schemeClr val="dk1"/>
              </a:solidFill>
              <a:latin typeface="Calibri"/>
              <a:ea typeface="Calibri"/>
              <a:cs typeface="Calibri"/>
              <a:sym typeface="Calibri"/>
            </a:endParaRPr>
          </a:p>
          <a:p>
            <a:pPr marL="355600" marR="111125" lvl="0" indent="-342900" algn="l" rtl="0">
              <a:lnSpc>
                <a:spcPct val="100000"/>
              </a:lnSpc>
              <a:spcBef>
                <a:spcPts val="0"/>
              </a:spcBef>
              <a:spcAft>
                <a:spcPts val="0"/>
              </a:spcAft>
              <a:buClr>
                <a:srgbClr val="181818"/>
              </a:buClr>
              <a:buSzPts val="2000"/>
              <a:buFont typeface="Arial"/>
              <a:buChar char="•"/>
            </a:pPr>
            <a:r>
              <a:rPr lang="en-US" sz="2000" dirty="0">
                <a:solidFill>
                  <a:srgbClr val="181818"/>
                </a:solidFill>
                <a:latin typeface="Tahoma"/>
                <a:ea typeface="Tahoma"/>
                <a:cs typeface="Tahoma"/>
                <a:sym typeface="Tahoma"/>
              </a:rPr>
              <a:t>Be available during scheduled clerkship time by pager or other means per Community Clerkship Director contact requirements.</a:t>
            </a:r>
            <a:endParaRPr sz="2000" dirty="0">
              <a:solidFill>
                <a:schemeClr val="dk1"/>
              </a:solidFill>
              <a:latin typeface="Tahoma"/>
              <a:ea typeface="Tahoma"/>
              <a:cs typeface="Tahoma"/>
              <a:sym typeface="Tahoma"/>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7"/>
          <p:cNvSpPr txBox="1">
            <a:spLocks noGrp="1"/>
          </p:cNvSpPr>
          <p:nvPr>
            <p:ph type="title"/>
          </p:nvPr>
        </p:nvSpPr>
        <p:spPr>
          <a:xfrm>
            <a:off x="840651" y="682032"/>
            <a:ext cx="7651318" cy="435655"/>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Clr>
                <a:srgbClr val="007D57"/>
              </a:buClr>
              <a:buSzPts val="2800"/>
              <a:buFont typeface="Arial"/>
              <a:buNone/>
            </a:pPr>
            <a:r>
              <a:rPr lang="en-US" sz="2800" b="1" i="0" u="none" strike="noStrike" cap="none" dirty="0">
                <a:solidFill>
                  <a:srgbClr val="007D57"/>
                </a:solidFill>
                <a:latin typeface="Arial"/>
                <a:ea typeface="Arial"/>
                <a:cs typeface="Arial"/>
                <a:sym typeface="Arial"/>
              </a:rPr>
              <a:t>NBME EXAM</a:t>
            </a:r>
            <a:endParaRPr sz="2800" b="0" i="0" u="none" strike="noStrike" cap="none" dirty="0">
              <a:solidFill>
                <a:schemeClr val="dk1"/>
              </a:solidFill>
              <a:latin typeface="Arial"/>
              <a:ea typeface="Arial"/>
              <a:cs typeface="Arial"/>
              <a:sym typeface="Arial"/>
            </a:endParaRPr>
          </a:p>
        </p:txBody>
      </p:sp>
      <p:sp>
        <p:nvSpPr>
          <p:cNvPr id="128" name="Google Shape;128;p17"/>
          <p:cNvSpPr txBox="1"/>
          <p:nvPr/>
        </p:nvSpPr>
        <p:spPr>
          <a:xfrm>
            <a:off x="735444" y="6190869"/>
            <a:ext cx="7756525" cy="749300"/>
          </a:xfrm>
          <a:prstGeom prst="rect">
            <a:avLst/>
          </a:prstGeom>
          <a:noFill/>
          <a:ln>
            <a:noFill/>
          </a:ln>
        </p:spPr>
        <p:txBody>
          <a:bodyPr spcFirstLastPara="1" wrap="square" lIns="0" tIns="0" rIns="0" bIns="0" anchor="t" anchorCtr="0">
            <a:noAutofit/>
          </a:bodyPr>
          <a:lstStyle/>
          <a:p>
            <a:pPr marL="0" marR="12700" lvl="0" indent="0" algn="r" rtl="0">
              <a:lnSpc>
                <a:spcPct val="100000"/>
              </a:lnSpc>
              <a:spcBef>
                <a:spcPts val="0"/>
              </a:spcBef>
              <a:spcAft>
                <a:spcPts val="0"/>
              </a:spcAft>
              <a:buNone/>
            </a:pPr>
            <a:endParaRPr sz="2000">
              <a:solidFill>
                <a:schemeClr val="dk1"/>
              </a:solidFill>
              <a:latin typeface="Tahoma"/>
              <a:ea typeface="Tahoma"/>
              <a:cs typeface="Tahoma"/>
              <a:sym typeface="Tahoma"/>
            </a:endParaRPr>
          </a:p>
        </p:txBody>
      </p:sp>
      <p:sp>
        <p:nvSpPr>
          <p:cNvPr id="129" name="Google Shape;129;p17"/>
          <p:cNvSpPr txBox="1"/>
          <p:nvPr/>
        </p:nvSpPr>
        <p:spPr>
          <a:xfrm>
            <a:off x="739140" y="1143000"/>
            <a:ext cx="7955280" cy="4838318"/>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None/>
            </a:pPr>
            <a:r>
              <a:rPr lang="en-US" sz="2000" b="1">
                <a:solidFill>
                  <a:srgbClr val="C00000"/>
                </a:solidFill>
                <a:latin typeface="Tahoma"/>
                <a:ea typeface="Tahoma"/>
                <a:cs typeface="Tahoma"/>
                <a:sym typeface="Tahoma"/>
              </a:rPr>
              <a:t>ADMINISTRATION DATE: </a:t>
            </a:r>
            <a:r>
              <a:rPr lang="en-US" sz="2000">
                <a:solidFill>
                  <a:srgbClr val="181818"/>
                </a:solidFill>
                <a:latin typeface="Tahoma"/>
                <a:ea typeface="Tahoma"/>
                <a:cs typeface="Tahoma"/>
                <a:sym typeface="Tahoma"/>
              </a:rPr>
              <a:t>Friday afternoon of the 4</a:t>
            </a:r>
            <a:r>
              <a:rPr lang="en-US" sz="1950" baseline="30000">
                <a:solidFill>
                  <a:srgbClr val="181818"/>
                </a:solidFill>
                <a:latin typeface="Tahoma"/>
                <a:ea typeface="Tahoma"/>
                <a:cs typeface="Tahoma"/>
                <a:sym typeface="Tahoma"/>
              </a:rPr>
              <a:t>th  </a:t>
            </a:r>
            <a:r>
              <a:rPr lang="en-US" sz="2000">
                <a:solidFill>
                  <a:srgbClr val="181818"/>
                </a:solidFill>
                <a:latin typeface="Tahoma"/>
                <a:ea typeface="Tahoma"/>
                <a:cs typeface="Tahoma"/>
                <a:sym typeface="Tahoma"/>
              </a:rPr>
              <a:t>week of the clerkship (exception: March 20, 2020 Friday </a:t>
            </a:r>
            <a:r>
              <a:rPr lang="en-US" sz="2000" u="sng">
                <a:solidFill>
                  <a:srgbClr val="181818"/>
                </a:solidFill>
                <a:latin typeface="Tahoma"/>
                <a:ea typeface="Tahoma"/>
                <a:cs typeface="Tahoma"/>
                <a:sym typeface="Tahoma"/>
              </a:rPr>
              <a:t>morning</a:t>
            </a:r>
            <a:r>
              <a:rPr lang="en-US" sz="2000">
                <a:solidFill>
                  <a:srgbClr val="181818"/>
                </a:solidFill>
                <a:latin typeface="Tahoma"/>
                <a:ea typeface="Tahoma"/>
                <a:cs typeface="Tahoma"/>
                <a:sym typeface="Tahoma"/>
              </a:rPr>
              <a:t>)</a:t>
            </a:r>
            <a:endParaRPr/>
          </a:p>
          <a:p>
            <a:pPr marL="12700" marR="0" lvl="0" indent="0" algn="l" rtl="0">
              <a:lnSpc>
                <a:spcPct val="100000"/>
              </a:lnSpc>
              <a:spcBef>
                <a:spcPts val="0"/>
              </a:spcBef>
              <a:spcAft>
                <a:spcPts val="0"/>
              </a:spcAft>
              <a:buNone/>
            </a:pPr>
            <a:endParaRPr sz="1400">
              <a:solidFill>
                <a:srgbClr val="C00000"/>
              </a:solidFill>
              <a:latin typeface="Calibri"/>
              <a:ea typeface="Calibri"/>
              <a:cs typeface="Calibri"/>
              <a:sym typeface="Calibri"/>
            </a:endParaRPr>
          </a:p>
          <a:p>
            <a:pPr marL="12700" marR="0" lvl="0" indent="0" algn="l" rtl="0">
              <a:lnSpc>
                <a:spcPct val="100000"/>
              </a:lnSpc>
              <a:spcBef>
                <a:spcPts val="0"/>
              </a:spcBef>
              <a:spcAft>
                <a:spcPts val="0"/>
              </a:spcAft>
              <a:buNone/>
            </a:pPr>
            <a:r>
              <a:rPr lang="en-US" sz="2000" b="1">
                <a:solidFill>
                  <a:srgbClr val="C00000"/>
                </a:solidFill>
                <a:latin typeface="Tahoma"/>
                <a:ea typeface="Tahoma"/>
                <a:cs typeface="Tahoma"/>
                <a:sym typeface="Tahoma"/>
              </a:rPr>
              <a:t>GRADING:</a:t>
            </a:r>
            <a:endParaRPr sz="2000">
              <a:solidFill>
                <a:srgbClr val="C00000"/>
              </a:solidFill>
              <a:latin typeface="Tahoma"/>
              <a:ea typeface="Tahoma"/>
              <a:cs typeface="Tahoma"/>
              <a:sym typeface="Tahoma"/>
            </a:endParaRPr>
          </a:p>
          <a:p>
            <a:pPr marL="12700" marR="0" lvl="0" indent="0" algn="l" rtl="0">
              <a:lnSpc>
                <a:spcPct val="100000"/>
              </a:lnSpc>
              <a:spcBef>
                <a:spcPts val="0"/>
              </a:spcBef>
              <a:spcAft>
                <a:spcPts val="0"/>
              </a:spcAft>
              <a:buNone/>
            </a:pPr>
            <a:r>
              <a:rPr lang="en-US" sz="1800" b="1">
                <a:solidFill>
                  <a:srgbClr val="181818"/>
                </a:solidFill>
                <a:latin typeface="Tahoma"/>
                <a:ea typeface="Tahoma"/>
                <a:cs typeface="Tahoma"/>
                <a:sym typeface="Tahoma"/>
              </a:rPr>
              <a:t>Honors-Eligible</a:t>
            </a:r>
            <a:r>
              <a:rPr lang="en-US" sz="1800">
                <a:solidFill>
                  <a:srgbClr val="181818"/>
                </a:solidFill>
                <a:latin typeface="Tahoma"/>
                <a:ea typeface="Tahoma"/>
                <a:cs typeface="Tahoma"/>
                <a:sym typeface="Tahoma"/>
              </a:rPr>
              <a:t>: </a:t>
            </a:r>
            <a:r>
              <a:rPr lang="en-US" sz="1800" u="sng">
                <a:solidFill>
                  <a:srgbClr val="181818"/>
                </a:solidFill>
                <a:latin typeface="Tahoma"/>
                <a:ea typeface="Tahoma"/>
                <a:cs typeface="Tahoma"/>
                <a:sym typeface="Tahoma"/>
              </a:rPr>
              <a:t>&gt;</a:t>
            </a:r>
            <a:r>
              <a:rPr lang="en-US" sz="1800">
                <a:solidFill>
                  <a:srgbClr val="181818"/>
                </a:solidFill>
                <a:latin typeface="Tahoma"/>
                <a:ea typeface="Tahoma"/>
                <a:cs typeface="Tahoma"/>
                <a:sym typeface="Tahoma"/>
              </a:rPr>
              <a:t>84 on first attempt (only)</a:t>
            </a:r>
            <a:endParaRPr sz="1800">
              <a:solidFill>
                <a:schemeClr val="dk1"/>
              </a:solidFill>
              <a:latin typeface="Tahoma"/>
              <a:ea typeface="Tahoma"/>
              <a:cs typeface="Tahoma"/>
              <a:sym typeface="Tahoma"/>
            </a:endParaRPr>
          </a:p>
          <a:p>
            <a:pPr marL="12700" marR="0" lvl="0" indent="0" algn="l" rtl="0">
              <a:lnSpc>
                <a:spcPct val="100000"/>
              </a:lnSpc>
              <a:spcBef>
                <a:spcPts val="0"/>
              </a:spcBef>
              <a:spcAft>
                <a:spcPts val="0"/>
              </a:spcAft>
              <a:buNone/>
            </a:pPr>
            <a:r>
              <a:rPr lang="en-US" sz="1800" b="1">
                <a:solidFill>
                  <a:srgbClr val="181818"/>
                </a:solidFill>
                <a:latin typeface="Tahoma"/>
                <a:ea typeface="Tahoma"/>
                <a:cs typeface="Tahoma"/>
                <a:sym typeface="Tahoma"/>
              </a:rPr>
              <a:t>Pass</a:t>
            </a:r>
            <a:r>
              <a:rPr lang="en-US" sz="1800">
                <a:solidFill>
                  <a:srgbClr val="181818"/>
                </a:solidFill>
                <a:latin typeface="Tahoma"/>
                <a:ea typeface="Tahoma"/>
                <a:cs typeface="Tahoma"/>
                <a:sym typeface="Tahoma"/>
              </a:rPr>
              <a:t>: 65-83 on first attempt or </a:t>
            </a:r>
            <a:r>
              <a:rPr lang="en-US" sz="1800" u="sng">
                <a:solidFill>
                  <a:srgbClr val="181818"/>
                </a:solidFill>
                <a:latin typeface="Tahoma"/>
                <a:ea typeface="Tahoma"/>
                <a:cs typeface="Tahoma"/>
                <a:sym typeface="Tahoma"/>
              </a:rPr>
              <a:t>&gt;</a:t>
            </a:r>
            <a:r>
              <a:rPr lang="en-US" sz="1800">
                <a:solidFill>
                  <a:srgbClr val="181818"/>
                </a:solidFill>
                <a:latin typeface="Tahoma"/>
                <a:ea typeface="Tahoma"/>
                <a:cs typeface="Tahoma"/>
                <a:sym typeface="Tahoma"/>
              </a:rPr>
              <a:t> 65 on second attempt</a:t>
            </a:r>
            <a:endParaRPr sz="1800">
              <a:solidFill>
                <a:schemeClr val="dk1"/>
              </a:solidFill>
              <a:latin typeface="Tahoma"/>
              <a:ea typeface="Tahoma"/>
              <a:cs typeface="Tahoma"/>
              <a:sym typeface="Tahoma"/>
            </a:endParaRPr>
          </a:p>
          <a:p>
            <a:pPr marL="12700" marR="0" lvl="0" indent="0" algn="l" rtl="0">
              <a:lnSpc>
                <a:spcPct val="100000"/>
              </a:lnSpc>
              <a:spcBef>
                <a:spcPts val="0"/>
              </a:spcBef>
              <a:spcAft>
                <a:spcPts val="0"/>
              </a:spcAft>
              <a:buNone/>
            </a:pPr>
            <a:r>
              <a:rPr lang="en-US" sz="1800" b="1">
                <a:solidFill>
                  <a:srgbClr val="181818"/>
                </a:solidFill>
                <a:latin typeface="Tahoma"/>
                <a:ea typeface="Tahoma"/>
                <a:cs typeface="Tahoma"/>
                <a:sym typeface="Tahoma"/>
              </a:rPr>
              <a:t>Conditional Pass (CP): </a:t>
            </a:r>
            <a:r>
              <a:rPr lang="en-US" sz="1800">
                <a:solidFill>
                  <a:srgbClr val="181818"/>
                </a:solidFill>
                <a:latin typeface="Tahoma"/>
                <a:ea typeface="Tahoma"/>
                <a:cs typeface="Tahoma"/>
                <a:sym typeface="Tahoma"/>
              </a:rPr>
              <a:t>Arrive late to the examination OR</a:t>
            </a:r>
            <a:endParaRPr sz="1800"/>
          </a:p>
          <a:p>
            <a:pPr marL="12700" marR="0" lvl="0" indent="0" algn="l" rtl="0">
              <a:lnSpc>
                <a:spcPct val="100000"/>
              </a:lnSpc>
              <a:spcBef>
                <a:spcPts val="0"/>
              </a:spcBef>
              <a:spcAft>
                <a:spcPts val="0"/>
              </a:spcAft>
              <a:buNone/>
            </a:pPr>
            <a:r>
              <a:rPr lang="en-US" sz="1800">
                <a:solidFill>
                  <a:srgbClr val="181818"/>
                </a:solidFill>
                <a:latin typeface="Tahoma"/>
                <a:ea typeface="Tahoma"/>
                <a:cs typeface="Tahoma"/>
                <a:sym typeface="Tahoma"/>
              </a:rPr>
              <a:t>score &lt; 65 on second attempt</a:t>
            </a:r>
            <a:endParaRPr sz="1800">
              <a:solidFill>
                <a:srgbClr val="C00000"/>
              </a:solidFill>
              <a:highlight>
                <a:srgbClr val="FFFF00"/>
              </a:highlight>
              <a:latin typeface="Calibri"/>
              <a:ea typeface="Calibri"/>
              <a:cs typeface="Calibri"/>
              <a:sym typeface="Calibri"/>
            </a:endParaRPr>
          </a:p>
          <a:p>
            <a:pPr marL="0" marR="0" lvl="0" indent="0" algn="l" rtl="0">
              <a:lnSpc>
                <a:spcPct val="100000"/>
              </a:lnSpc>
              <a:spcBef>
                <a:spcPts val="0"/>
              </a:spcBef>
              <a:spcAft>
                <a:spcPts val="0"/>
              </a:spcAft>
              <a:buNone/>
            </a:pPr>
            <a:endParaRPr sz="140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None/>
            </a:pPr>
            <a:r>
              <a:rPr lang="en-US" sz="2000" b="1">
                <a:solidFill>
                  <a:srgbClr val="C00000"/>
                </a:solidFill>
                <a:latin typeface="Tahoma"/>
                <a:ea typeface="Tahoma"/>
                <a:cs typeface="Tahoma"/>
                <a:sym typeface="Tahoma"/>
              </a:rPr>
              <a:t>REMEDIATION:</a:t>
            </a:r>
            <a:endParaRPr sz="2000">
              <a:solidFill>
                <a:srgbClr val="C00000"/>
              </a:solidFill>
              <a:latin typeface="Tahoma"/>
              <a:ea typeface="Tahoma"/>
              <a:cs typeface="Tahoma"/>
              <a:sym typeface="Tahoma"/>
            </a:endParaRPr>
          </a:p>
          <a:p>
            <a:pPr marL="12700" marR="0" lvl="0" indent="0" algn="l" rtl="0">
              <a:lnSpc>
                <a:spcPct val="100000"/>
              </a:lnSpc>
              <a:spcBef>
                <a:spcPts val="0"/>
              </a:spcBef>
              <a:spcAft>
                <a:spcPts val="0"/>
              </a:spcAft>
              <a:buNone/>
            </a:pPr>
            <a:r>
              <a:rPr lang="en-US" sz="1800" b="1">
                <a:solidFill>
                  <a:schemeClr val="dk1"/>
                </a:solidFill>
                <a:latin typeface="Tahoma"/>
                <a:ea typeface="Tahoma"/>
                <a:cs typeface="Tahoma"/>
                <a:sym typeface="Tahoma"/>
              </a:rPr>
              <a:t>ET:</a:t>
            </a:r>
            <a:r>
              <a:rPr lang="en-US" sz="1800">
                <a:solidFill>
                  <a:schemeClr val="dk1"/>
                </a:solidFill>
                <a:latin typeface="Tahoma"/>
                <a:ea typeface="Tahoma"/>
                <a:cs typeface="Tahoma"/>
                <a:sym typeface="Tahoma"/>
              </a:rPr>
              <a:t> &lt;65 on first NBME attempt, while second attempt is pending </a:t>
            </a:r>
            <a:endParaRPr sz="1800"/>
          </a:p>
          <a:p>
            <a:pPr marL="12700" marR="12700" lvl="0" indent="0" algn="l" rtl="0">
              <a:lnSpc>
                <a:spcPct val="100000"/>
              </a:lnSpc>
              <a:spcBef>
                <a:spcPts val="0"/>
              </a:spcBef>
              <a:spcAft>
                <a:spcPts val="0"/>
              </a:spcAft>
              <a:buNone/>
            </a:pPr>
            <a:r>
              <a:rPr lang="en-US" sz="1800" b="1">
                <a:solidFill>
                  <a:schemeClr val="dk1"/>
                </a:solidFill>
                <a:latin typeface="Tahoma"/>
                <a:ea typeface="Tahoma"/>
                <a:cs typeface="Tahoma"/>
                <a:sym typeface="Tahoma"/>
              </a:rPr>
              <a:t>CP: </a:t>
            </a:r>
            <a:r>
              <a:rPr lang="en-US" sz="1800">
                <a:solidFill>
                  <a:schemeClr val="dk1"/>
                </a:solidFill>
                <a:latin typeface="Tahoma"/>
                <a:ea typeface="Tahoma"/>
                <a:cs typeface="Tahoma"/>
                <a:sym typeface="Tahoma"/>
              </a:rPr>
              <a:t>remediate 2 weeks of the clerkship </a:t>
            </a:r>
            <a:r>
              <a:rPr lang="en-US" sz="1800" u="sng">
                <a:solidFill>
                  <a:schemeClr val="dk1"/>
                </a:solidFill>
                <a:latin typeface="Tahoma"/>
                <a:ea typeface="Tahoma"/>
                <a:cs typeface="Tahoma"/>
                <a:sym typeface="Tahoma"/>
              </a:rPr>
              <a:t>and</a:t>
            </a:r>
            <a:r>
              <a:rPr lang="en-US" sz="1800">
                <a:solidFill>
                  <a:schemeClr val="dk1"/>
                </a:solidFill>
                <a:latin typeface="Tahoma"/>
                <a:ea typeface="Tahoma"/>
                <a:cs typeface="Tahoma"/>
                <a:sym typeface="Tahoma"/>
              </a:rPr>
              <a:t> take the NBME for the third time during those 2 weeks</a:t>
            </a:r>
            <a:endParaRPr sz="1800">
              <a:solidFill>
                <a:schemeClr val="dk1"/>
              </a:solidFill>
              <a:latin typeface="Tahoma"/>
              <a:ea typeface="Tahoma"/>
              <a:cs typeface="Tahoma"/>
              <a:sym typeface="Tahoma"/>
            </a:endParaRPr>
          </a:p>
          <a:p>
            <a:pPr marL="12700" marR="147320" lvl="0" indent="0" algn="l" rtl="0">
              <a:lnSpc>
                <a:spcPct val="100000"/>
              </a:lnSpc>
              <a:spcBef>
                <a:spcPts val="0"/>
              </a:spcBef>
              <a:spcAft>
                <a:spcPts val="0"/>
              </a:spcAft>
              <a:buNone/>
            </a:pPr>
            <a:r>
              <a:rPr lang="en-US" sz="1800" b="1">
                <a:solidFill>
                  <a:srgbClr val="181818"/>
                </a:solidFill>
                <a:latin typeface="Tahoma"/>
                <a:ea typeface="Tahoma"/>
                <a:cs typeface="Tahoma"/>
                <a:sym typeface="Tahoma"/>
              </a:rPr>
              <a:t>CP/P: </a:t>
            </a:r>
            <a:r>
              <a:rPr lang="en-US" sz="1800" u="sng">
                <a:solidFill>
                  <a:srgbClr val="181818"/>
                </a:solidFill>
                <a:latin typeface="Tahoma"/>
                <a:ea typeface="Tahoma"/>
                <a:cs typeface="Tahoma"/>
                <a:sym typeface="Tahoma"/>
              </a:rPr>
              <a:t>&gt;</a:t>
            </a:r>
            <a:r>
              <a:rPr lang="en-US" sz="1800">
                <a:solidFill>
                  <a:srgbClr val="181818"/>
                </a:solidFill>
                <a:latin typeface="Tahoma"/>
                <a:ea typeface="Tahoma"/>
                <a:cs typeface="Tahoma"/>
                <a:sym typeface="Tahoma"/>
              </a:rPr>
              <a:t> 65 on third NBME attempt </a:t>
            </a:r>
            <a:r>
              <a:rPr lang="en-US" sz="1800" u="sng">
                <a:solidFill>
                  <a:srgbClr val="181818"/>
                </a:solidFill>
                <a:latin typeface="Tahoma"/>
                <a:ea typeface="Tahoma"/>
                <a:cs typeface="Tahoma"/>
                <a:sym typeface="Tahoma"/>
              </a:rPr>
              <a:t>and</a:t>
            </a:r>
            <a:r>
              <a:rPr lang="en-US" sz="1800">
                <a:solidFill>
                  <a:srgbClr val="181818"/>
                </a:solidFill>
                <a:latin typeface="Tahoma"/>
                <a:ea typeface="Tahoma"/>
                <a:cs typeface="Tahoma"/>
                <a:sym typeface="Tahoma"/>
              </a:rPr>
              <a:t> successful 2 week remediation of the clerkship</a:t>
            </a:r>
            <a:endParaRPr sz="1800">
              <a:solidFill>
                <a:srgbClr val="181818"/>
              </a:solidFill>
              <a:latin typeface="Tahoma"/>
              <a:ea typeface="Tahoma"/>
              <a:cs typeface="Tahoma"/>
              <a:sym typeface="Tahoma"/>
            </a:endParaRPr>
          </a:p>
          <a:p>
            <a:pPr marL="12700" marR="147320" lvl="0" indent="0" algn="l" rtl="0">
              <a:lnSpc>
                <a:spcPct val="100000"/>
              </a:lnSpc>
              <a:spcBef>
                <a:spcPts val="0"/>
              </a:spcBef>
              <a:spcAft>
                <a:spcPts val="0"/>
              </a:spcAft>
              <a:buNone/>
            </a:pPr>
            <a:r>
              <a:rPr lang="en-US" sz="1800" b="1">
                <a:solidFill>
                  <a:srgbClr val="181818"/>
                </a:solidFill>
                <a:latin typeface="Tahoma"/>
                <a:ea typeface="Tahoma"/>
                <a:cs typeface="Tahoma"/>
                <a:sym typeface="Tahoma"/>
              </a:rPr>
              <a:t>CP/N: </a:t>
            </a:r>
            <a:r>
              <a:rPr lang="en-US" sz="1800">
                <a:solidFill>
                  <a:srgbClr val="181818"/>
                </a:solidFill>
                <a:latin typeface="Tahoma"/>
                <a:ea typeface="Tahoma"/>
                <a:cs typeface="Tahoma"/>
                <a:sym typeface="Tahoma"/>
              </a:rPr>
              <a:t>failure to remediate, e.g. &lt;65 on 3</a:t>
            </a:r>
            <a:r>
              <a:rPr lang="en-US" sz="1800" baseline="30000">
                <a:solidFill>
                  <a:srgbClr val="181818"/>
                </a:solidFill>
                <a:latin typeface="Tahoma"/>
                <a:ea typeface="Tahoma"/>
                <a:cs typeface="Tahoma"/>
                <a:sym typeface="Tahoma"/>
              </a:rPr>
              <a:t>rd</a:t>
            </a:r>
            <a:r>
              <a:rPr lang="en-US" sz="1800">
                <a:solidFill>
                  <a:srgbClr val="181818"/>
                </a:solidFill>
                <a:latin typeface="Tahoma"/>
                <a:ea typeface="Tahoma"/>
                <a:cs typeface="Tahoma"/>
                <a:sym typeface="Tahoma"/>
              </a:rPr>
              <a:t> attempt. Or 2nd cancellation of remediation. Repeat the entire clerkship.</a:t>
            </a:r>
            <a:endParaRPr sz="1800">
              <a:solidFill>
                <a:schemeClr val="dk1"/>
              </a:solidFill>
              <a:latin typeface="Tahoma"/>
              <a:ea typeface="Tahoma"/>
              <a:cs typeface="Tahoma"/>
              <a:sym typeface="Tahoma"/>
            </a:endParaRPr>
          </a:p>
        </p:txBody>
      </p:sp>
      <p:sp>
        <p:nvSpPr>
          <p:cNvPr id="130" name="Google Shape;130;p17"/>
          <p:cNvSpPr txBox="1">
            <a:spLocks noGrp="1"/>
          </p:cNvSpPr>
          <p:nvPr>
            <p:ph type="sldNum" idx="12"/>
          </p:nvPr>
        </p:nvSpPr>
        <p:spPr>
          <a:xfrm>
            <a:off x="8174657" y="6190875"/>
            <a:ext cx="329700" cy="163800"/>
          </a:xfrm>
          <a:prstGeom prst="rect">
            <a:avLst/>
          </a:prstGeom>
        </p:spPr>
        <p:txBody>
          <a:bodyPr spcFirstLastPara="1" wrap="square" lIns="0" tIns="0" rIns="0" bIns="0" anchor="t" anchorCtr="0">
            <a:noAutofit/>
          </a:bodyPr>
          <a:lstStyle/>
          <a:p>
            <a:pPr marL="95250" lvl="0" indent="0" algn="l" rtl="0">
              <a:spcBef>
                <a:spcPts val="0"/>
              </a:spcBef>
              <a:spcAft>
                <a:spcPts val="0"/>
              </a:spcAft>
              <a:buClr>
                <a:srgbClr val="000000"/>
              </a:buClr>
              <a:buFont typeface="Arial"/>
              <a:buNone/>
            </a:pPr>
            <a:fld id="{00000000-1234-1234-1234-123412341234}" type="slidenum">
              <a:rPr lang="en-US"/>
              <a:t>11</a:t>
            </a:fld>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8"/>
          <p:cNvSpPr txBox="1">
            <a:spLocks noGrp="1"/>
          </p:cNvSpPr>
          <p:nvPr>
            <p:ph type="title"/>
          </p:nvPr>
        </p:nvSpPr>
        <p:spPr>
          <a:xfrm>
            <a:off x="874460" y="751971"/>
            <a:ext cx="7629525" cy="435655"/>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7D57"/>
              </a:buClr>
              <a:buSzPts val="2800"/>
              <a:buFont typeface="Arial"/>
              <a:buNone/>
            </a:pPr>
            <a:r>
              <a:rPr lang="en-US" sz="2800" b="1" i="0" u="none" strike="noStrike" cap="none" dirty="0">
                <a:solidFill>
                  <a:srgbClr val="007D57"/>
                </a:solidFill>
                <a:latin typeface="Arial"/>
                <a:ea typeface="Arial"/>
                <a:cs typeface="Arial"/>
                <a:sym typeface="Arial"/>
              </a:rPr>
              <a:t>NBME EXAM continued</a:t>
            </a:r>
            <a:endParaRPr sz="4400" b="0" i="0" u="none" strike="noStrike" cap="none" dirty="0">
              <a:solidFill>
                <a:schemeClr val="dk1"/>
              </a:solidFill>
              <a:latin typeface="Calibri"/>
              <a:ea typeface="Calibri"/>
              <a:cs typeface="Calibri"/>
              <a:sym typeface="Calibri"/>
            </a:endParaRPr>
          </a:p>
        </p:txBody>
      </p:sp>
      <p:sp>
        <p:nvSpPr>
          <p:cNvPr id="136" name="Google Shape;136;p18"/>
          <p:cNvSpPr txBox="1">
            <a:spLocks noGrp="1"/>
          </p:cNvSpPr>
          <p:nvPr>
            <p:ph type="body" idx="1"/>
          </p:nvPr>
        </p:nvSpPr>
        <p:spPr>
          <a:xfrm>
            <a:off x="640085" y="1438183"/>
            <a:ext cx="7863900" cy="4296792"/>
          </a:xfrm>
          <a:prstGeom prst="rect">
            <a:avLst/>
          </a:prstGeom>
          <a:noFill/>
          <a:ln>
            <a:noFill/>
          </a:ln>
        </p:spPr>
        <p:txBody>
          <a:bodyPr spcFirstLastPara="1" wrap="square" lIns="0" tIns="0" rIns="0" bIns="0" anchor="t" anchorCtr="0">
            <a:noAutofit/>
          </a:bodyPr>
          <a:lstStyle/>
          <a:p>
            <a:pPr marL="228600" marR="0" lvl="0" indent="-228600" algn="l" rtl="0">
              <a:lnSpc>
                <a:spcPct val="9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Tahoma"/>
                <a:ea typeface="Tahoma"/>
                <a:cs typeface="Tahoma"/>
                <a:sym typeface="Tahoma"/>
              </a:rPr>
              <a:t>NBME remediation exams must be requested in writing.</a:t>
            </a:r>
            <a:endParaRPr sz="2400" b="0" i="0" u="none" strike="noStrike" cap="none" dirty="0">
              <a:solidFill>
                <a:schemeClr val="dk1"/>
              </a:solidFill>
              <a:latin typeface="Tahoma"/>
              <a:ea typeface="Tahoma"/>
              <a:cs typeface="Tahoma"/>
              <a:sym typeface="Tahoma"/>
            </a:endParaRPr>
          </a:p>
          <a:p>
            <a:pPr marL="228600" marR="0" lvl="0" indent="0" algn="l" rtl="0">
              <a:lnSpc>
                <a:spcPct val="90000"/>
              </a:lnSpc>
              <a:spcBef>
                <a:spcPts val="0"/>
              </a:spcBef>
              <a:spcAft>
                <a:spcPts val="0"/>
              </a:spcAft>
              <a:buNone/>
            </a:pPr>
            <a:endParaRPr sz="1100" dirty="0">
              <a:latin typeface="Tahoma"/>
              <a:ea typeface="Tahoma"/>
              <a:cs typeface="Tahoma"/>
              <a:sym typeface="Tahoma"/>
            </a:endParaRPr>
          </a:p>
          <a:p>
            <a:pPr marL="228600" marR="0" lvl="0" indent="-228600" algn="l" rtl="0">
              <a:lnSpc>
                <a:spcPct val="90000"/>
              </a:lnSpc>
              <a:spcBef>
                <a:spcPts val="0"/>
              </a:spcBef>
              <a:spcAft>
                <a:spcPts val="0"/>
              </a:spcAft>
              <a:buClr>
                <a:schemeClr val="dk1"/>
              </a:buClr>
              <a:buSzPts val="2400"/>
              <a:buFont typeface="Arial"/>
              <a:buChar char="•"/>
            </a:pPr>
            <a:r>
              <a:rPr lang="en-US" sz="2400" dirty="0">
                <a:latin typeface="Tahoma"/>
                <a:ea typeface="Tahoma"/>
                <a:cs typeface="Tahoma"/>
                <a:sym typeface="Tahoma"/>
              </a:rPr>
              <a:t>They must be scheduled a minimum of 2 weeks after the original clerkship.</a:t>
            </a:r>
            <a:r>
              <a:rPr lang="en-US" sz="2400" b="0" i="0" u="none" strike="noStrike" cap="none" dirty="0">
                <a:solidFill>
                  <a:schemeClr val="dk1"/>
                </a:solidFill>
                <a:latin typeface="Tahoma"/>
                <a:ea typeface="Tahoma"/>
                <a:cs typeface="Tahoma"/>
                <a:sym typeface="Tahoma"/>
              </a:rPr>
              <a:t> </a:t>
            </a:r>
            <a:endParaRPr sz="2400" b="0" i="0" u="none" strike="noStrike" cap="none" dirty="0">
              <a:solidFill>
                <a:schemeClr val="dk1"/>
              </a:solidFill>
              <a:latin typeface="Tahoma"/>
              <a:ea typeface="Tahoma"/>
              <a:cs typeface="Tahoma"/>
              <a:sym typeface="Tahoma"/>
            </a:endParaRPr>
          </a:p>
          <a:p>
            <a:pPr marL="228600" marR="0" lvl="0" indent="0" algn="l" rtl="0">
              <a:lnSpc>
                <a:spcPct val="90000"/>
              </a:lnSpc>
              <a:spcBef>
                <a:spcPts val="0"/>
              </a:spcBef>
              <a:spcAft>
                <a:spcPts val="0"/>
              </a:spcAft>
              <a:buNone/>
            </a:pPr>
            <a:endParaRPr sz="1100" dirty="0">
              <a:latin typeface="Tahoma"/>
              <a:ea typeface="Tahoma"/>
              <a:cs typeface="Tahoma"/>
              <a:sym typeface="Tahoma"/>
            </a:endParaRPr>
          </a:p>
          <a:p>
            <a:pPr marL="228600" marR="0" lvl="0" indent="-228600" algn="l" rtl="0">
              <a:lnSpc>
                <a:spcPct val="90000"/>
              </a:lnSpc>
              <a:spcBef>
                <a:spcPts val="0"/>
              </a:spcBef>
              <a:spcAft>
                <a:spcPts val="0"/>
              </a:spcAft>
              <a:buClr>
                <a:schemeClr val="dk1"/>
              </a:buClr>
              <a:buSzPts val="2400"/>
              <a:buFont typeface="Arial"/>
              <a:buChar char="•"/>
            </a:pPr>
            <a:r>
              <a:rPr lang="en-US" sz="2400" dirty="0">
                <a:latin typeface="Tahoma"/>
                <a:ea typeface="Tahoma"/>
                <a:cs typeface="Tahoma"/>
                <a:sym typeface="Tahoma"/>
              </a:rPr>
              <a:t>They must be</a:t>
            </a:r>
            <a:r>
              <a:rPr lang="en-US" sz="2400" b="0" i="0" u="none" strike="noStrike" cap="none" dirty="0">
                <a:solidFill>
                  <a:schemeClr val="dk1"/>
                </a:solidFill>
                <a:latin typeface="Tahoma"/>
                <a:ea typeface="Tahoma"/>
                <a:cs typeface="Tahoma"/>
                <a:sym typeface="Tahoma"/>
              </a:rPr>
              <a:t> scheduled a minimum of 2 weeks prior to the exam date and at a time convenient for the community, department and student.</a:t>
            </a:r>
            <a:endParaRPr sz="2400" b="0" i="0" u="none" strike="noStrike" cap="none" dirty="0">
              <a:solidFill>
                <a:schemeClr val="dk1"/>
              </a:solidFill>
              <a:latin typeface="Tahoma"/>
              <a:ea typeface="Tahoma"/>
              <a:cs typeface="Tahoma"/>
              <a:sym typeface="Tahoma"/>
            </a:endParaRPr>
          </a:p>
          <a:p>
            <a:pPr marL="228600" marR="0" lvl="0" indent="0" algn="l" rtl="0">
              <a:lnSpc>
                <a:spcPct val="90000"/>
              </a:lnSpc>
              <a:spcBef>
                <a:spcPts val="0"/>
              </a:spcBef>
              <a:spcAft>
                <a:spcPts val="0"/>
              </a:spcAft>
              <a:buNone/>
            </a:pPr>
            <a:endParaRPr sz="1100" dirty="0">
              <a:latin typeface="Tahoma"/>
              <a:ea typeface="Tahoma"/>
              <a:cs typeface="Tahoma"/>
              <a:sym typeface="Tahoma"/>
            </a:endParaRPr>
          </a:p>
          <a:p>
            <a:pPr marL="228600" marR="0" lvl="0" indent="-228600" algn="l" rtl="0">
              <a:lnSpc>
                <a:spcPct val="90000"/>
              </a:lnSpc>
              <a:spcBef>
                <a:spcPts val="0"/>
              </a:spcBef>
              <a:spcAft>
                <a:spcPts val="0"/>
              </a:spcAft>
              <a:buClr>
                <a:schemeClr val="dk1"/>
              </a:buClr>
              <a:buSzPts val="2400"/>
              <a:buFont typeface="Tahoma"/>
              <a:buChar char="•"/>
            </a:pPr>
            <a:r>
              <a:rPr lang="en-US" sz="2400" dirty="0">
                <a:latin typeface="Tahoma"/>
                <a:ea typeface="Tahoma"/>
                <a:cs typeface="Tahoma"/>
                <a:sym typeface="Tahoma"/>
              </a:rPr>
              <a:t>Once an NBME remediation is scheduled, a minimum notice of 2 weeks is required to cancel and reschedule an examination. Urgent reasons require documentation. Only 1 cancellation is allowed.</a:t>
            </a:r>
            <a:endParaRPr sz="2400" dirty="0">
              <a:latin typeface="Tahoma"/>
              <a:ea typeface="Tahoma"/>
              <a:cs typeface="Tahoma"/>
              <a:sym typeface="Tahoma"/>
            </a:endParaRPr>
          </a:p>
          <a:p>
            <a:pPr marL="0" marR="0" lvl="0" indent="0" algn="l" rtl="0">
              <a:lnSpc>
                <a:spcPct val="90000"/>
              </a:lnSpc>
              <a:spcBef>
                <a:spcPts val="0"/>
              </a:spcBef>
              <a:spcAft>
                <a:spcPts val="0"/>
              </a:spcAft>
              <a:buNone/>
            </a:pPr>
            <a:endParaRPr sz="2400" dirty="0">
              <a:latin typeface="Tahoma"/>
              <a:ea typeface="Tahoma"/>
              <a:cs typeface="Tahoma"/>
              <a:sym typeface="Tahoma"/>
            </a:endParaRPr>
          </a:p>
          <a:p>
            <a:pPr marL="0" marR="0" lvl="0" indent="0" algn="l" rtl="0">
              <a:lnSpc>
                <a:spcPct val="90000"/>
              </a:lnSpc>
              <a:spcBef>
                <a:spcPts val="0"/>
              </a:spcBef>
              <a:spcAft>
                <a:spcPts val="0"/>
              </a:spcAft>
              <a:buNone/>
            </a:pPr>
            <a:endParaRPr sz="2400" dirty="0">
              <a:latin typeface="Tahoma"/>
              <a:ea typeface="Tahoma"/>
              <a:cs typeface="Tahoma"/>
              <a:sym typeface="Tahoma"/>
            </a:endParaRPr>
          </a:p>
        </p:txBody>
      </p:sp>
      <p:sp>
        <p:nvSpPr>
          <p:cNvPr id="137" name="Google Shape;137;p18"/>
          <p:cNvSpPr txBox="1">
            <a:spLocks noGrp="1"/>
          </p:cNvSpPr>
          <p:nvPr>
            <p:ph type="sldNum" idx="12"/>
          </p:nvPr>
        </p:nvSpPr>
        <p:spPr>
          <a:xfrm>
            <a:off x="8231500" y="6190875"/>
            <a:ext cx="272700" cy="163800"/>
          </a:xfrm>
          <a:prstGeom prst="rect">
            <a:avLst/>
          </a:prstGeom>
        </p:spPr>
        <p:txBody>
          <a:bodyPr spcFirstLastPara="1" wrap="square" lIns="0" tIns="0" rIns="0" bIns="0" anchor="t" anchorCtr="0">
            <a:noAutofit/>
          </a:bodyPr>
          <a:lstStyle/>
          <a:p>
            <a:pPr marL="95250" lvl="0" indent="0" algn="l" rtl="0">
              <a:spcBef>
                <a:spcPts val="0"/>
              </a:spcBef>
              <a:spcAft>
                <a:spcPts val="0"/>
              </a:spcAft>
              <a:buClr>
                <a:srgbClr val="000000"/>
              </a:buClr>
              <a:buFont typeface="Arial"/>
              <a:buNone/>
            </a:pPr>
            <a:fld id="{00000000-1234-1234-1234-123412341234}" type="slidenum">
              <a:rPr lang="en-US"/>
              <a:t>12</a:t>
            </a:fld>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9"/>
          <p:cNvSpPr txBox="1">
            <a:spLocks noGrp="1"/>
          </p:cNvSpPr>
          <p:nvPr>
            <p:ph type="title"/>
          </p:nvPr>
        </p:nvSpPr>
        <p:spPr>
          <a:xfrm>
            <a:off x="786094" y="707346"/>
            <a:ext cx="7629525" cy="435655"/>
          </a:xfrm>
          <a:prstGeom prst="rect">
            <a:avLst/>
          </a:prstGeom>
          <a:noFill/>
          <a:ln>
            <a:noFill/>
          </a:ln>
        </p:spPr>
        <p:txBody>
          <a:bodyPr spcFirstLastPara="1" wrap="square" lIns="0" tIns="0" rIns="0" bIns="0" anchor="t" anchorCtr="0">
            <a:noAutofit/>
          </a:bodyPr>
          <a:lstStyle/>
          <a:p>
            <a:pPr marL="12700" marR="0" lvl="0" indent="0" algn="l" rtl="0">
              <a:lnSpc>
                <a:spcPct val="118892"/>
              </a:lnSpc>
              <a:spcBef>
                <a:spcPts val="0"/>
              </a:spcBef>
              <a:spcAft>
                <a:spcPts val="0"/>
              </a:spcAft>
              <a:buClr>
                <a:srgbClr val="007D57"/>
              </a:buClr>
              <a:buSzPts val="2800"/>
              <a:buFont typeface="Arial"/>
              <a:buNone/>
            </a:pPr>
            <a:r>
              <a:rPr lang="en-US" sz="2800" b="1" i="0" u="none" strike="noStrike" cap="none" dirty="0">
                <a:solidFill>
                  <a:srgbClr val="007D57"/>
                </a:solidFill>
                <a:latin typeface="Arial"/>
                <a:ea typeface="Arial"/>
                <a:cs typeface="Arial"/>
                <a:sym typeface="Arial"/>
              </a:rPr>
              <a:t>ORAL EXAM</a:t>
            </a:r>
            <a:endParaRPr sz="2800" b="0" i="0" u="none" strike="noStrike" cap="none" dirty="0">
              <a:solidFill>
                <a:schemeClr val="dk1"/>
              </a:solidFill>
              <a:latin typeface="Arial"/>
              <a:ea typeface="Arial"/>
              <a:cs typeface="Arial"/>
              <a:sym typeface="Arial"/>
            </a:endParaRPr>
          </a:p>
        </p:txBody>
      </p:sp>
      <p:sp>
        <p:nvSpPr>
          <p:cNvPr id="143" name="Google Shape;143;p19"/>
          <p:cNvSpPr txBox="1">
            <a:spLocks noGrp="1"/>
          </p:cNvSpPr>
          <p:nvPr>
            <p:ph type="sldNum" idx="12"/>
          </p:nvPr>
        </p:nvSpPr>
        <p:spPr>
          <a:xfrm>
            <a:off x="8313166" y="6190869"/>
            <a:ext cx="191233" cy="163693"/>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r>
              <a:rPr lang="en-US"/>
              <a:t>13</a:t>
            </a:r>
            <a:endParaRPr sz="1000">
              <a:solidFill>
                <a:schemeClr val="dk1"/>
              </a:solidFill>
              <a:latin typeface="Arial"/>
              <a:ea typeface="Arial"/>
              <a:cs typeface="Arial"/>
              <a:sym typeface="Arial"/>
            </a:endParaRPr>
          </a:p>
        </p:txBody>
      </p:sp>
      <p:sp>
        <p:nvSpPr>
          <p:cNvPr id="144" name="Google Shape;144;p19"/>
          <p:cNvSpPr txBox="1"/>
          <p:nvPr/>
        </p:nvSpPr>
        <p:spPr>
          <a:xfrm>
            <a:off x="609600" y="1143001"/>
            <a:ext cx="8229600" cy="4856098"/>
          </a:xfrm>
          <a:prstGeom prst="rect">
            <a:avLst/>
          </a:prstGeom>
          <a:noFill/>
          <a:ln>
            <a:noFill/>
          </a:ln>
        </p:spPr>
        <p:txBody>
          <a:bodyPr spcFirstLastPara="1" wrap="square" lIns="0" tIns="0" rIns="0" bIns="0" anchor="t" anchorCtr="0">
            <a:noAutofit/>
          </a:bodyPr>
          <a:lstStyle/>
          <a:p>
            <a:pPr marL="12700" marR="570230" lvl="0" indent="-635" algn="l" rtl="0">
              <a:lnSpc>
                <a:spcPct val="100000"/>
              </a:lnSpc>
              <a:spcBef>
                <a:spcPts val="0"/>
              </a:spcBef>
              <a:spcAft>
                <a:spcPts val="0"/>
              </a:spcAft>
              <a:buNone/>
            </a:pPr>
            <a:r>
              <a:rPr lang="en-US" sz="2000" b="1" dirty="0">
                <a:solidFill>
                  <a:srgbClr val="C00000"/>
                </a:solidFill>
                <a:latin typeface="Tahoma"/>
                <a:ea typeface="Tahoma"/>
                <a:cs typeface="Tahoma"/>
                <a:sym typeface="Tahoma"/>
              </a:rPr>
              <a:t>ADMINISTRATION DATE: </a:t>
            </a:r>
            <a:r>
              <a:rPr lang="en-US" sz="2000" dirty="0">
                <a:solidFill>
                  <a:srgbClr val="181818"/>
                </a:solidFill>
                <a:latin typeface="Tahoma"/>
                <a:ea typeface="Tahoma"/>
                <a:cs typeface="Tahoma"/>
                <a:sym typeface="Tahoma"/>
              </a:rPr>
              <a:t>Thursday anytime and/or Friday AM of the 4</a:t>
            </a:r>
            <a:r>
              <a:rPr lang="en-US" sz="1950" baseline="30000" dirty="0">
                <a:solidFill>
                  <a:srgbClr val="181818"/>
                </a:solidFill>
                <a:latin typeface="Tahoma"/>
                <a:ea typeface="Tahoma"/>
                <a:cs typeface="Tahoma"/>
                <a:sym typeface="Tahoma"/>
              </a:rPr>
              <a:t>th </a:t>
            </a:r>
            <a:r>
              <a:rPr lang="en-US" sz="2000" dirty="0">
                <a:solidFill>
                  <a:srgbClr val="181818"/>
                </a:solidFill>
                <a:latin typeface="Tahoma"/>
                <a:ea typeface="Tahoma"/>
                <a:cs typeface="Tahoma"/>
                <a:sym typeface="Tahoma"/>
              </a:rPr>
              <a:t>week of the clerkship</a:t>
            </a:r>
            <a:endParaRPr sz="2000" dirty="0">
              <a:solidFill>
                <a:srgbClr val="181818"/>
              </a:solidFill>
              <a:latin typeface="Tahoma"/>
              <a:ea typeface="Tahoma"/>
              <a:cs typeface="Tahoma"/>
              <a:sym typeface="Tahoma"/>
            </a:endParaRPr>
          </a:p>
          <a:p>
            <a:pPr marL="12700" marR="570230" lvl="0" indent="-635" algn="l" rtl="0">
              <a:lnSpc>
                <a:spcPct val="100000"/>
              </a:lnSpc>
              <a:spcBef>
                <a:spcPts val="0"/>
              </a:spcBef>
              <a:spcAft>
                <a:spcPts val="0"/>
              </a:spcAft>
              <a:buNone/>
            </a:pPr>
            <a:endParaRPr sz="1100" dirty="0">
              <a:solidFill>
                <a:srgbClr val="181818"/>
              </a:solidFill>
              <a:latin typeface="Tahoma"/>
              <a:ea typeface="Tahoma"/>
              <a:cs typeface="Tahoma"/>
              <a:sym typeface="Tahoma"/>
            </a:endParaRPr>
          </a:p>
          <a:p>
            <a:pPr marL="354965" marR="570230" lvl="0" indent="-342900" algn="l" rtl="0">
              <a:lnSpc>
                <a:spcPct val="100000"/>
              </a:lnSpc>
              <a:spcBef>
                <a:spcPts val="0"/>
              </a:spcBef>
              <a:spcAft>
                <a:spcPts val="0"/>
              </a:spcAft>
              <a:buClr>
                <a:srgbClr val="181818"/>
              </a:buClr>
              <a:buSzPts val="2000"/>
              <a:buFont typeface="Arial"/>
              <a:buChar char="•"/>
            </a:pPr>
            <a:r>
              <a:rPr lang="en-US" sz="2000" dirty="0">
                <a:solidFill>
                  <a:srgbClr val="181818"/>
                </a:solidFill>
                <a:latin typeface="Tahoma"/>
                <a:ea typeface="Tahoma"/>
                <a:cs typeface="Tahoma"/>
                <a:sym typeface="Tahoma"/>
              </a:rPr>
              <a:t>If administered on Thursday, can be given as in-service exam.</a:t>
            </a:r>
            <a:endParaRPr sz="2000" dirty="0">
              <a:solidFill>
                <a:schemeClr val="dk1"/>
              </a:solidFill>
              <a:latin typeface="Tahoma"/>
              <a:ea typeface="Tahoma"/>
              <a:cs typeface="Tahoma"/>
              <a:sym typeface="Tahoma"/>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endParaRPr sz="1400" dirty="0">
              <a:solidFill>
                <a:srgbClr val="C00000"/>
              </a:solidFill>
              <a:latin typeface="Calibri"/>
              <a:ea typeface="Calibri"/>
              <a:cs typeface="Calibri"/>
              <a:sym typeface="Calibri"/>
            </a:endParaRPr>
          </a:p>
          <a:p>
            <a:pPr marL="12700" marR="0" lvl="0" indent="0" algn="l" rtl="0">
              <a:lnSpc>
                <a:spcPct val="100000"/>
              </a:lnSpc>
              <a:spcBef>
                <a:spcPts val="0"/>
              </a:spcBef>
              <a:spcAft>
                <a:spcPts val="0"/>
              </a:spcAft>
              <a:buNone/>
            </a:pPr>
            <a:r>
              <a:rPr lang="en-US" sz="2000" b="1" dirty="0">
                <a:solidFill>
                  <a:srgbClr val="C00000"/>
                </a:solidFill>
                <a:latin typeface="Tahoma"/>
                <a:ea typeface="Tahoma"/>
                <a:cs typeface="Tahoma"/>
                <a:sym typeface="Tahoma"/>
              </a:rPr>
              <a:t>GRADING:</a:t>
            </a:r>
            <a:endParaRPr sz="2000" dirty="0">
              <a:solidFill>
                <a:srgbClr val="C00000"/>
              </a:solidFill>
              <a:latin typeface="Tahoma"/>
              <a:ea typeface="Tahoma"/>
              <a:cs typeface="Tahoma"/>
              <a:sym typeface="Tahoma"/>
            </a:endParaRPr>
          </a:p>
          <a:p>
            <a:pPr marL="355600" marR="0" lvl="0" indent="-342900" algn="l" rtl="0">
              <a:lnSpc>
                <a:spcPct val="119750"/>
              </a:lnSpc>
              <a:spcBef>
                <a:spcPts val="0"/>
              </a:spcBef>
              <a:spcAft>
                <a:spcPts val="0"/>
              </a:spcAft>
              <a:buClr>
                <a:srgbClr val="181818"/>
              </a:buClr>
              <a:buSzPts val="2000"/>
              <a:buFont typeface="Arial"/>
              <a:buChar char="•"/>
            </a:pPr>
            <a:r>
              <a:rPr lang="en-US" sz="2000" b="1" dirty="0">
                <a:solidFill>
                  <a:srgbClr val="181818"/>
                </a:solidFill>
                <a:latin typeface="Tahoma"/>
                <a:ea typeface="Tahoma"/>
                <a:cs typeface="Tahoma"/>
                <a:sym typeface="Tahoma"/>
              </a:rPr>
              <a:t>Pass: </a:t>
            </a:r>
            <a:r>
              <a:rPr lang="en-US" sz="2000" dirty="0">
                <a:solidFill>
                  <a:srgbClr val="181818"/>
                </a:solidFill>
                <a:latin typeface="Tahoma"/>
                <a:ea typeface="Tahoma"/>
                <a:cs typeface="Tahoma"/>
                <a:sym typeface="Tahoma"/>
              </a:rPr>
              <a:t>Mean composite score of </a:t>
            </a:r>
            <a:r>
              <a:rPr lang="en-US" sz="2000" u="sng" dirty="0">
                <a:solidFill>
                  <a:srgbClr val="181818"/>
                </a:solidFill>
                <a:latin typeface="Tahoma"/>
                <a:ea typeface="Tahoma"/>
                <a:cs typeface="Tahoma"/>
                <a:sym typeface="Tahoma"/>
              </a:rPr>
              <a:t>&gt;</a:t>
            </a:r>
            <a:r>
              <a:rPr lang="en-US" sz="2000" dirty="0">
                <a:solidFill>
                  <a:srgbClr val="181818"/>
                </a:solidFill>
                <a:latin typeface="Tahoma"/>
                <a:ea typeface="Tahoma"/>
                <a:cs typeface="Tahoma"/>
                <a:sym typeface="Tahoma"/>
              </a:rPr>
              <a:t> 3.5</a:t>
            </a:r>
            <a:endParaRPr sz="2000" dirty="0">
              <a:solidFill>
                <a:schemeClr val="dk1"/>
              </a:solidFill>
              <a:latin typeface="Tahoma"/>
              <a:ea typeface="Tahoma"/>
              <a:cs typeface="Tahoma"/>
              <a:sym typeface="Tahoma"/>
            </a:endParaRPr>
          </a:p>
          <a:p>
            <a:pPr marL="355600" marR="0" lvl="0" indent="-342900" algn="l" rtl="0">
              <a:lnSpc>
                <a:spcPct val="100000"/>
              </a:lnSpc>
              <a:spcBef>
                <a:spcPts val="0"/>
              </a:spcBef>
              <a:spcAft>
                <a:spcPts val="0"/>
              </a:spcAft>
              <a:buClr>
                <a:srgbClr val="181818"/>
              </a:buClr>
              <a:buSzPts val="2000"/>
              <a:buFont typeface="Arial"/>
              <a:buChar char="•"/>
            </a:pPr>
            <a:r>
              <a:rPr lang="en-US" sz="2000" b="1" dirty="0">
                <a:solidFill>
                  <a:srgbClr val="181818"/>
                </a:solidFill>
                <a:latin typeface="Tahoma"/>
                <a:ea typeface="Tahoma"/>
                <a:cs typeface="Tahoma"/>
                <a:sym typeface="Tahoma"/>
              </a:rPr>
              <a:t>Conditional Pass: </a:t>
            </a:r>
            <a:r>
              <a:rPr lang="en-US" sz="2000" dirty="0">
                <a:solidFill>
                  <a:srgbClr val="181818"/>
                </a:solidFill>
                <a:latin typeface="Tahoma"/>
                <a:ea typeface="Tahoma"/>
                <a:cs typeface="Tahoma"/>
                <a:sym typeface="Tahoma"/>
              </a:rPr>
              <a:t>Mean composite score of &lt; 3.5 on first attempt</a:t>
            </a:r>
            <a:endParaRPr dirty="0"/>
          </a:p>
          <a:p>
            <a:pPr marL="355600" marR="0" lvl="0" indent="-342900" algn="l" rtl="0">
              <a:lnSpc>
                <a:spcPct val="100000"/>
              </a:lnSpc>
              <a:spcBef>
                <a:spcPts val="0"/>
              </a:spcBef>
              <a:spcAft>
                <a:spcPts val="0"/>
              </a:spcAft>
              <a:buClr>
                <a:srgbClr val="181818"/>
              </a:buClr>
              <a:buSzPts val="2000"/>
              <a:buFont typeface="Arial"/>
              <a:buChar char="•"/>
            </a:pPr>
            <a:r>
              <a:rPr lang="en-US" sz="2000" b="1" dirty="0">
                <a:solidFill>
                  <a:srgbClr val="181818"/>
                </a:solidFill>
                <a:latin typeface="Tahoma"/>
                <a:ea typeface="Tahoma"/>
                <a:cs typeface="Tahoma"/>
                <a:sym typeface="Tahoma"/>
              </a:rPr>
              <a:t>No Pass: </a:t>
            </a:r>
            <a:r>
              <a:rPr lang="en-US" sz="2000" dirty="0">
                <a:solidFill>
                  <a:srgbClr val="181818"/>
                </a:solidFill>
                <a:latin typeface="Tahoma"/>
                <a:ea typeface="Tahoma"/>
                <a:cs typeface="Tahoma"/>
                <a:sym typeface="Tahoma"/>
              </a:rPr>
              <a:t>Mean composite score of &lt; 3.5 on 2</a:t>
            </a:r>
            <a:r>
              <a:rPr lang="en-US" sz="2000" baseline="30000" dirty="0">
                <a:solidFill>
                  <a:srgbClr val="181818"/>
                </a:solidFill>
                <a:latin typeface="Tahoma"/>
                <a:ea typeface="Tahoma"/>
                <a:cs typeface="Tahoma"/>
                <a:sym typeface="Tahoma"/>
              </a:rPr>
              <a:t>nd</a:t>
            </a:r>
            <a:r>
              <a:rPr lang="en-US" sz="2000" dirty="0">
                <a:solidFill>
                  <a:srgbClr val="181818"/>
                </a:solidFill>
                <a:latin typeface="Tahoma"/>
                <a:ea typeface="Tahoma"/>
                <a:cs typeface="Tahoma"/>
                <a:sym typeface="Tahoma"/>
              </a:rPr>
              <a:t> attempt</a:t>
            </a:r>
            <a:endParaRPr dirty="0"/>
          </a:p>
          <a:p>
            <a:pPr marL="355600" marR="0" lvl="0" indent="-342900" algn="l" rtl="0">
              <a:lnSpc>
                <a:spcPct val="100000"/>
              </a:lnSpc>
              <a:spcBef>
                <a:spcPts val="0"/>
              </a:spcBef>
              <a:spcAft>
                <a:spcPts val="0"/>
              </a:spcAft>
              <a:buClr>
                <a:srgbClr val="181818"/>
              </a:buClr>
              <a:buSzPts val="2000"/>
              <a:buFont typeface="Arial"/>
              <a:buChar char="•"/>
            </a:pPr>
            <a:r>
              <a:rPr lang="en-US" sz="2000" b="1" dirty="0">
                <a:solidFill>
                  <a:srgbClr val="181818"/>
                </a:solidFill>
                <a:latin typeface="Tahoma"/>
                <a:ea typeface="Tahoma"/>
                <a:cs typeface="Tahoma"/>
                <a:sym typeface="Tahoma"/>
              </a:rPr>
              <a:t>Unprofessionalism Mark: </a:t>
            </a:r>
            <a:r>
              <a:rPr lang="en-US" sz="2000" dirty="0">
                <a:solidFill>
                  <a:srgbClr val="181818"/>
                </a:solidFill>
                <a:latin typeface="Tahoma"/>
                <a:ea typeface="Tahoma"/>
                <a:cs typeface="Tahoma"/>
                <a:sym typeface="Tahoma"/>
              </a:rPr>
              <a:t>Arriving late for the exam</a:t>
            </a:r>
            <a:endParaRPr sz="1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endParaRPr sz="2000" b="1" dirty="0">
              <a:solidFill>
                <a:srgbClr val="C00000"/>
              </a:solidFill>
              <a:latin typeface="Tahoma"/>
              <a:ea typeface="Tahoma"/>
              <a:cs typeface="Tahoma"/>
              <a:sym typeface="Tahoma"/>
            </a:endParaRPr>
          </a:p>
          <a:p>
            <a:pPr marL="12700" marR="0" lvl="0" indent="0" algn="l" rtl="0">
              <a:lnSpc>
                <a:spcPct val="100000"/>
              </a:lnSpc>
              <a:spcBef>
                <a:spcPts val="0"/>
              </a:spcBef>
              <a:spcAft>
                <a:spcPts val="0"/>
              </a:spcAft>
              <a:buNone/>
            </a:pPr>
            <a:r>
              <a:rPr lang="en-US" sz="2000" b="1" dirty="0">
                <a:solidFill>
                  <a:srgbClr val="C00000"/>
                </a:solidFill>
                <a:latin typeface="Tahoma"/>
                <a:ea typeface="Tahoma"/>
                <a:cs typeface="Tahoma"/>
                <a:sym typeface="Tahoma"/>
              </a:rPr>
              <a:t>REMEDIATION:</a:t>
            </a:r>
            <a:endParaRPr sz="2000" b="1" dirty="0">
              <a:solidFill>
                <a:srgbClr val="C00000"/>
              </a:solidFill>
              <a:latin typeface="Tahoma"/>
              <a:ea typeface="Tahoma"/>
              <a:cs typeface="Tahoma"/>
              <a:sym typeface="Tahoma"/>
            </a:endParaRPr>
          </a:p>
          <a:p>
            <a:pPr marL="355600" marR="0" lvl="0" indent="-342900" algn="l" rtl="0">
              <a:lnSpc>
                <a:spcPct val="100000"/>
              </a:lnSpc>
              <a:spcBef>
                <a:spcPts val="0"/>
              </a:spcBef>
              <a:spcAft>
                <a:spcPts val="0"/>
              </a:spcAft>
              <a:buClr>
                <a:schemeClr val="dk1"/>
              </a:buClr>
              <a:buSzPts val="2000"/>
              <a:buFont typeface="Arial"/>
              <a:buChar char="•"/>
            </a:pPr>
            <a:r>
              <a:rPr lang="en-US" sz="2000" b="1" dirty="0">
                <a:solidFill>
                  <a:schemeClr val="dk1"/>
                </a:solidFill>
                <a:latin typeface="Tahoma"/>
                <a:ea typeface="Tahoma"/>
                <a:cs typeface="Tahoma"/>
                <a:sym typeface="Tahoma"/>
              </a:rPr>
              <a:t>CP: </a:t>
            </a:r>
            <a:r>
              <a:rPr lang="en-US" sz="2000" dirty="0">
                <a:solidFill>
                  <a:schemeClr val="dk1"/>
                </a:solidFill>
                <a:latin typeface="Tahoma"/>
                <a:ea typeface="Tahoma"/>
                <a:cs typeface="Tahoma"/>
                <a:sym typeface="Tahoma"/>
              </a:rPr>
              <a:t>take the oral exam a 2</a:t>
            </a:r>
            <a:r>
              <a:rPr lang="en-US" sz="2000" baseline="30000" dirty="0">
                <a:solidFill>
                  <a:schemeClr val="dk1"/>
                </a:solidFill>
                <a:latin typeface="Tahoma"/>
                <a:ea typeface="Tahoma"/>
                <a:cs typeface="Tahoma"/>
                <a:sym typeface="Tahoma"/>
              </a:rPr>
              <a:t>nd</a:t>
            </a:r>
            <a:r>
              <a:rPr lang="en-US" sz="2000" dirty="0">
                <a:solidFill>
                  <a:schemeClr val="dk1"/>
                </a:solidFill>
                <a:latin typeface="Tahoma"/>
                <a:ea typeface="Tahoma"/>
                <a:cs typeface="Tahoma"/>
                <a:sym typeface="Tahoma"/>
              </a:rPr>
              <a:t> time</a:t>
            </a:r>
            <a:endParaRPr sz="2000" dirty="0">
              <a:solidFill>
                <a:schemeClr val="dk1"/>
              </a:solidFill>
              <a:latin typeface="Tahoma"/>
              <a:ea typeface="Tahoma"/>
              <a:cs typeface="Tahoma"/>
              <a:sym typeface="Tahoma"/>
            </a:endParaRPr>
          </a:p>
          <a:p>
            <a:pPr marL="355600" marR="0" lvl="0" indent="-342900" algn="l" rtl="0">
              <a:lnSpc>
                <a:spcPct val="120000"/>
              </a:lnSpc>
              <a:spcBef>
                <a:spcPts val="0"/>
              </a:spcBef>
              <a:spcAft>
                <a:spcPts val="0"/>
              </a:spcAft>
              <a:buClr>
                <a:srgbClr val="181818"/>
              </a:buClr>
              <a:buSzPts val="2000"/>
              <a:buFont typeface="Arial"/>
              <a:buChar char="•"/>
            </a:pPr>
            <a:r>
              <a:rPr lang="en-US" sz="2000" b="1" dirty="0">
                <a:solidFill>
                  <a:srgbClr val="181818"/>
                </a:solidFill>
                <a:latin typeface="Tahoma"/>
                <a:ea typeface="Tahoma"/>
                <a:cs typeface="Tahoma"/>
                <a:sym typeface="Tahoma"/>
              </a:rPr>
              <a:t>CP/P: </a:t>
            </a:r>
            <a:r>
              <a:rPr lang="en-US" sz="2000" dirty="0">
                <a:solidFill>
                  <a:srgbClr val="181818"/>
                </a:solidFill>
                <a:latin typeface="Tahoma"/>
                <a:ea typeface="Tahoma"/>
                <a:cs typeface="Tahoma"/>
                <a:sym typeface="Tahoma"/>
              </a:rPr>
              <a:t>Pass the oral exam (</a:t>
            </a:r>
            <a:r>
              <a:rPr lang="en-US" sz="2000" u="sng" dirty="0">
                <a:solidFill>
                  <a:srgbClr val="181818"/>
                </a:solidFill>
                <a:latin typeface="Tahoma"/>
                <a:ea typeface="Tahoma"/>
                <a:cs typeface="Tahoma"/>
                <a:sym typeface="Tahoma"/>
              </a:rPr>
              <a:t>&gt;</a:t>
            </a:r>
            <a:r>
              <a:rPr lang="en-US" sz="2000" dirty="0">
                <a:solidFill>
                  <a:srgbClr val="181818"/>
                </a:solidFill>
                <a:latin typeface="Tahoma"/>
                <a:ea typeface="Tahoma"/>
                <a:cs typeface="Tahoma"/>
                <a:sym typeface="Tahoma"/>
              </a:rPr>
              <a:t>3.5) on 2</a:t>
            </a:r>
            <a:r>
              <a:rPr lang="en-US" sz="2000" baseline="30000" dirty="0">
                <a:solidFill>
                  <a:srgbClr val="181818"/>
                </a:solidFill>
                <a:latin typeface="Tahoma"/>
                <a:ea typeface="Tahoma"/>
                <a:cs typeface="Tahoma"/>
                <a:sym typeface="Tahoma"/>
              </a:rPr>
              <a:t>nd</a:t>
            </a:r>
            <a:r>
              <a:rPr lang="en-US" sz="2000" dirty="0">
                <a:solidFill>
                  <a:srgbClr val="181818"/>
                </a:solidFill>
                <a:latin typeface="Tahoma"/>
                <a:ea typeface="Tahoma"/>
                <a:cs typeface="Tahoma"/>
                <a:sym typeface="Tahoma"/>
              </a:rPr>
              <a:t> attempt</a:t>
            </a:r>
            <a:endParaRPr sz="2000" dirty="0">
              <a:solidFill>
                <a:schemeClr val="dk1"/>
              </a:solidFill>
              <a:latin typeface="Tahoma"/>
              <a:ea typeface="Tahoma"/>
              <a:cs typeface="Tahoma"/>
              <a:sym typeface="Tahoma"/>
            </a:endParaRPr>
          </a:p>
          <a:p>
            <a:pPr marL="355600" marR="0" lvl="0" indent="-342900" algn="l" rtl="0">
              <a:lnSpc>
                <a:spcPct val="100000"/>
              </a:lnSpc>
              <a:spcBef>
                <a:spcPts val="0"/>
              </a:spcBef>
              <a:spcAft>
                <a:spcPts val="0"/>
              </a:spcAft>
              <a:buClr>
                <a:srgbClr val="181818"/>
              </a:buClr>
              <a:buSzPts val="2000"/>
              <a:buFont typeface="Arial"/>
              <a:buChar char="•"/>
            </a:pPr>
            <a:r>
              <a:rPr lang="en-US" sz="2000" b="1" dirty="0">
                <a:solidFill>
                  <a:srgbClr val="181818"/>
                </a:solidFill>
                <a:latin typeface="Tahoma"/>
                <a:ea typeface="Tahoma"/>
                <a:cs typeface="Tahoma"/>
                <a:sym typeface="Tahoma"/>
              </a:rPr>
              <a:t>CP/N</a:t>
            </a:r>
            <a:r>
              <a:rPr lang="en-US" sz="2000" dirty="0">
                <a:solidFill>
                  <a:srgbClr val="181818"/>
                </a:solidFill>
                <a:latin typeface="Tahoma"/>
                <a:ea typeface="Tahoma"/>
                <a:cs typeface="Tahoma"/>
                <a:sym typeface="Tahoma"/>
              </a:rPr>
              <a:t>: No Pass oral exam (&lt;3.5) on 2</a:t>
            </a:r>
            <a:r>
              <a:rPr lang="en-US" sz="2000" baseline="30000" dirty="0">
                <a:solidFill>
                  <a:srgbClr val="181818"/>
                </a:solidFill>
                <a:latin typeface="Tahoma"/>
                <a:ea typeface="Tahoma"/>
                <a:cs typeface="Tahoma"/>
                <a:sym typeface="Tahoma"/>
              </a:rPr>
              <a:t>nd</a:t>
            </a:r>
            <a:r>
              <a:rPr lang="en-US" sz="2000" dirty="0">
                <a:solidFill>
                  <a:srgbClr val="181818"/>
                </a:solidFill>
                <a:latin typeface="Tahoma"/>
                <a:ea typeface="Tahoma"/>
                <a:cs typeface="Tahoma"/>
                <a:sym typeface="Tahoma"/>
              </a:rPr>
              <a:t> attempt. Repeat entire clerkship.</a:t>
            </a:r>
            <a:endParaRPr sz="1800" dirty="0">
              <a:solidFill>
                <a:schemeClr val="dk1"/>
              </a:solidFill>
              <a:latin typeface="Tahoma"/>
              <a:ea typeface="Tahoma"/>
              <a:cs typeface="Tahoma"/>
              <a:sym typeface="Tahom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0"/>
          <p:cNvSpPr txBox="1">
            <a:spLocks noGrp="1"/>
          </p:cNvSpPr>
          <p:nvPr>
            <p:ph type="title"/>
          </p:nvPr>
        </p:nvSpPr>
        <p:spPr>
          <a:xfrm>
            <a:off x="779257" y="641073"/>
            <a:ext cx="7629525" cy="435655"/>
          </a:xfrm>
          <a:prstGeom prst="rect">
            <a:avLst/>
          </a:prstGeom>
          <a:noFill/>
          <a:ln>
            <a:noFill/>
          </a:ln>
        </p:spPr>
        <p:txBody>
          <a:bodyPr spcFirstLastPara="1" wrap="square" lIns="0" tIns="0" rIns="0" bIns="0" anchor="t" anchorCtr="0">
            <a:noAutofit/>
          </a:bodyPr>
          <a:lstStyle/>
          <a:p>
            <a:pPr marL="12700" marR="0" lvl="0" indent="0" algn="l" rtl="0">
              <a:lnSpc>
                <a:spcPct val="118892"/>
              </a:lnSpc>
              <a:spcBef>
                <a:spcPts val="0"/>
              </a:spcBef>
              <a:spcAft>
                <a:spcPts val="0"/>
              </a:spcAft>
              <a:buClr>
                <a:srgbClr val="007D57"/>
              </a:buClr>
              <a:buSzPts val="2800"/>
              <a:buFont typeface="Arial"/>
              <a:buNone/>
            </a:pPr>
            <a:r>
              <a:rPr lang="en-US" sz="2800" b="1" i="0" u="none" strike="noStrike" cap="none" dirty="0">
                <a:solidFill>
                  <a:srgbClr val="007D57"/>
                </a:solidFill>
                <a:latin typeface="Arial"/>
                <a:ea typeface="Arial"/>
                <a:cs typeface="Arial"/>
                <a:sym typeface="Arial"/>
              </a:rPr>
              <a:t>ORAL EXAM</a:t>
            </a:r>
            <a:endParaRPr sz="2800" b="0" i="0" u="none" strike="noStrike" cap="none" dirty="0">
              <a:solidFill>
                <a:schemeClr val="dk1"/>
              </a:solidFill>
              <a:latin typeface="Arial"/>
              <a:ea typeface="Arial"/>
              <a:cs typeface="Arial"/>
              <a:sym typeface="Arial"/>
            </a:endParaRPr>
          </a:p>
        </p:txBody>
      </p:sp>
      <p:sp>
        <p:nvSpPr>
          <p:cNvPr id="150" name="Google Shape;150;p20"/>
          <p:cNvSpPr txBox="1">
            <a:spLocks noGrp="1"/>
          </p:cNvSpPr>
          <p:nvPr>
            <p:ph type="sldNum" idx="12"/>
          </p:nvPr>
        </p:nvSpPr>
        <p:spPr>
          <a:xfrm>
            <a:off x="8313166" y="6190869"/>
            <a:ext cx="191233" cy="163693"/>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r>
              <a:rPr lang="en-US"/>
              <a:t>14</a:t>
            </a:r>
            <a:endParaRPr sz="1000">
              <a:solidFill>
                <a:schemeClr val="dk1"/>
              </a:solidFill>
              <a:latin typeface="Arial"/>
              <a:ea typeface="Arial"/>
              <a:cs typeface="Arial"/>
              <a:sym typeface="Arial"/>
            </a:endParaRPr>
          </a:p>
        </p:txBody>
      </p:sp>
      <p:sp>
        <p:nvSpPr>
          <p:cNvPr id="151" name="Google Shape;151;p20"/>
          <p:cNvSpPr txBox="1"/>
          <p:nvPr/>
        </p:nvSpPr>
        <p:spPr>
          <a:xfrm>
            <a:off x="609600" y="1219201"/>
            <a:ext cx="7498080" cy="400086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0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000" dirty="0">
              <a:solidFill>
                <a:schemeClr val="dk1"/>
              </a:solidFill>
              <a:latin typeface="Calibri"/>
              <a:ea typeface="Calibri"/>
              <a:cs typeface="Calibri"/>
              <a:sym typeface="Calibri"/>
            </a:endParaRPr>
          </a:p>
          <a:p>
            <a:pPr marL="299085" marR="0" lvl="0" indent="-287019" algn="l" rtl="0">
              <a:lnSpc>
                <a:spcPct val="100000"/>
              </a:lnSpc>
              <a:spcBef>
                <a:spcPts val="0"/>
              </a:spcBef>
              <a:spcAft>
                <a:spcPts val="0"/>
              </a:spcAft>
              <a:buClr>
                <a:srgbClr val="181818"/>
              </a:buClr>
              <a:buSzPts val="2000"/>
              <a:buFont typeface="Arial"/>
              <a:buChar char="•"/>
            </a:pPr>
            <a:r>
              <a:rPr lang="en-US" sz="2000" dirty="0">
                <a:solidFill>
                  <a:srgbClr val="181818"/>
                </a:solidFill>
                <a:latin typeface="Tahoma"/>
                <a:ea typeface="Tahoma"/>
                <a:cs typeface="Tahoma"/>
                <a:sym typeface="Tahoma"/>
              </a:rPr>
              <a:t>Student is evaluated by 2 faculty preceptors</a:t>
            </a:r>
            <a:endParaRPr dirty="0"/>
          </a:p>
          <a:p>
            <a:pPr marL="299085" marR="0" lvl="0" indent="-160020" algn="l" rtl="0">
              <a:lnSpc>
                <a:spcPct val="100000"/>
              </a:lnSpc>
              <a:spcBef>
                <a:spcPts val="0"/>
              </a:spcBef>
              <a:spcAft>
                <a:spcPts val="0"/>
              </a:spcAft>
              <a:buClr>
                <a:srgbClr val="181818"/>
              </a:buClr>
              <a:buSzPts val="2000"/>
              <a:buFont typeface="Arial"/>
              <a:buNone/>
            </a:pPr>
            <a:endParaRPr sz="2000" dirty="0">
              <a:solidFill>
                <a:schemeClr val="dk1"/>
              </a:solidFill>
              <a:latin typeface="Tahoma"/>
              <a:ea typeface="Tahoma"/>
              <a:cs typeface="Tahoma"/>
              <a:sym typeface="Tahoma"/>
            </a:endParaRPr>
          </a:p>
          <a:p>
            <a:pPr marL="299085" marR="12700" lvl="0" indent="-287019" algn="l" rtl="0">
              <a:lnSpc>
                <a:spcPct val="100000"/>
              </a:lnSpc>
              <a:spcBef>
                <a:spcPts val="0"/>
              </a:spcBef>
              <a:spcAft>
                <a:spcPts val="0"/>
              </a:spcAft>
              <a:buClr>
                <a:srgbClr val="181818"/>
              </a:buClr>
              <a:buSzPts val="2000"/>
              <a:buFont typeface="Arial"/>
              <a:buChar char="•"/>
            </a:pPr>
            <a:r>
              <a:rPr lang="en-US" sz="2000" dirty="0">
                <a:solidFill>
                  <a:srgbClr val="181818"/>
                </a:solidFill>
                <a:latin typeface="Tahoma"/>
                <a:ea typeface="Tahoma"/>
                <a:cs typeface="Tahoma"/>
                <a:sym typeface="Tahoma"/>
              </a:rPr>
              <a:t>Exam lasts 30 minutes total during which time the student is questioned regarding 2 clinical cases requiring skills in differential diagnosis, problem-solving, and analysis of patient management.</a:t>
            </a:r>
            <a:endParaRPr sz="2000" dirty="0">
              <a:solidFill>
                <a:srgbClr val="181818"/>
              </a:solidFill>
              <a:latin typeface="Tahoma"/>
              <a:ea typeface="Tahoma"/>
              <a:cs typeface="Tahoma"/>
              <a:sym typeface="Tahoma"/>
            </a:endParaRPr>
          </a:p>
          <a:p>
            <a:pPr marL="299085" marR="12700" lvl="0" indent="-160020" algn="l" rtl="0">
              <a:lnSpc>
                <a:spcPct val="100000"/>
              </a:lnSpc>
              <a:spcBef>
                <a:spcPts val="0"/>
              </a:spcBef>
              <a:spcAft>
                <a:spcPts val="0"/>
              </a:spcAft>
              <a:buClr>
                <a:srgbClr val="181818"/>
              </a:buClr>
              <a:buSzPts val="2000"/>
              <a:buFont typeface="Arial"/>
              <a:buNone/>
            </a:pPr>
            <a:endParaRPr sz="2000" dirty="0">
              <a:solidFill>
                <a:srgbClr val="181818"/>
              </a:solidFill>
              <a:latin typeface="Tahoma"/>
              <a:ea typeface="Tahoma"/>
              <a:cs typeface="Tahoma"/>
              <a:sym typeface="Tahoma"/>
            </a:endParaRPr>
          </a:p>
          <a:p>
            <a:pPr marL="299085" marR="12700" lvl="0" indent="-287019" algn="l" rtl="0">
              <a:lnSpc>
                <a:spcPct val="100000"/>
              </a:lnSpc>
              <a:spcBef>
                <a:spcPts val="0"/>
              </a:spcBef>
              <a:spcAft>
                <a:spcPts val="0"/>
              </a:spcAft>
              <a:buClr>
                <a:srgbClr val="181818"/>
              </a:buClr>
              <a:buSzPts val="2000"/>
              <a:buFont typeface="Arial"/>
              <a:buChar char="•"/>
            </a:pPr>
            <a:r>
              <a:rPr lang="en-US" sz="2000" dirty="0">
                <a:solidFill>
                  <a:srgbClr val="181818"/>
                </a:solidFill>
                <a:latin typeface="Tahoma"/>
                <a:ea typeface="Tahoma"/>
                <a:cs typeface="Tahoma"/>
                <a:sym typeface="Tahoma"/>
              </a:rPr>
              <a:t>Cases: 1 LCE topic and</a:t>
            </a:r>
            <a:endParaRPr sz="2000" dirty="0">
              <a:solidFill>
                <a:srgbClr val="181818"/>
              </a:solidFill>
              <a:latin typeface="Tahoma"/>
              <a:ea typeface="Tahoma"/>
              <a:cs typeface="Tahoma"/>
              <a:sym typeface="Tahoma"/>
            </a:endParaRPr>
          </a:p>
          <a:p>
            <a:pPr marL="914400" marR="12700" lvl="0" indent="0" algn="l" rtl="0">
              <a:lnSpc>
                <a:spcPct val="100000"/>
              </a:lnSpc>
              <a:spcBef>
                <a:spcPts val="0"/>
              </a:spcBef>
              <a:spcAft>
                <a:spcPts val="0"/>
              </a:spcAft>
              <a:buNone/>
            </a:pPr>
            <a:r>
              <a:rPr lang="en-US" sz="2000" dirty="0">
                <a:solidFill>
                  <a:srgbClr val="181818"/>
                </a:solidFill>
                <a:latin typeface="Tahoma"/>
                <a:ea typeface="Tahoma"/>
                <a:cs typeface="Tahoma"/>
                <a:sym typeface="Tahoma"/>
              </a:rPr>
              <a:t>   1 NBME review topic</a:t>
            </a:r>
            <a:endParaRPr dirty="0"/>
          </a:p>
          <a:p>
            <a:pPr marL="12065" marR="12700" lvl="0" indent="0" algn="l" rtl="0">
              <a:lnSpc>
                <a:spcPct val="100000"/>
              </a:lnSpc>
              <a:spcBef>
                <a:spcPts val="0"/>
              </a:spcBef>
              <a:spcAft>
                <a:spcPts val="0"/>
              </a:spcAft>
              <a:buNone/>
            </a:pPr>
            <a:endParaRPr sz="2000" dirty="0">
              <a:solidFill>
                <a:srgbClr val="181818"/>
              </a:solidFill>
              <a:latin typeface="Tahoma"/>
              <a:ea typeface="Tahoma"/>
              <a:cs typeface="Tahoma"/>
              <a:sym typeface="Tahoma"/>
            </a:endParaRPr>
          </a:p>
          <a:p>
            <a:pPr marL="299085" marR="12700" lvl="0" indent="-287019" algn="l" rtl="0">
              <a:lnSpc>
                <a:spcPct val="100000"/>
              </a:lnSpc>
              <a:spcBef>
                <a:spcPts val="0"/>
              </a:spcBef>
              <a:spcAft>
                <a:spcPts val="0"/>
              </a:spcAft>
              <a:buClr>
                <a:srgbClr val="181818"/>
              </a:buClr>
              <a:buSzPts val="2000"/>
              <a:buFont typeface="Arial"/>
              <a:buChar char="•"/>
            </a:pPr>
            <a:r>
              <a:rPr lang="en-US" sz="2000" dirty="0">
                <a:solidFill>
                  <a:srgbClr val="181818"/>
                </a:solidFill>
                <a:latin typeface="Tahoma"/>
                <a:ea typeface="Tahoma"/>
                <a:cs typeface="Tahoma"/>
                <a:sym typeface="Tahoma"/>
              </a:rPr>
              <a:t>See handbook p. 20 for full list of oral exam topics</a:t>
            </a:r>
            <a:endParaRPr sz="2000" dirty="0">
              <a:solidFill>
                <a:schemeClr val="dk1"/>
              </a:solidFill>
              <a:latin typeface="Tahoma"/>
              <a:ea typeface="Tahoma"/>
              <a:cs typeface="Tahoma"/>
              <a:sym typeface="Tahom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1"/>
          <p:cNvSpPr txBox="1">
            <a:spLocks noGrp="1"/>
          </p:cNvSpPr>
          <p:nvPr>
            <p:ph type="title"/>
          </p:nvPr>
        </p:nvSpPr>
        <p:spPr>
          <a:xfrm>
            <a:off x="757212" y="296634"/>
            <a:ext cx="7629600" cy="435600"/>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Clr>
                <a:srgbClr val="007D57"/>
              </a:buClr>
              <a:buSzPts val="2800"/>
              <a:buFont typeface="Arial"/>
              <a:buNone/>
            </a:pPr>
            <a:r>
              <a:rPr lang="en-US" sz="2800" b="1" dirty="0">
                <a:solidFill>
                  <a:srgbClr val="007D57"/>
                </a:solidFill>
                <a:latin typeface="Arial"/>
                <a:ea typeface="Arial"/>
                <a:cs typeface="Arial"/>
                <a:sym typeface="Arial"/>
              </a:rPr>
              <a:t>GYNECOLOGY </a:t>
            </a:r>
            <a:r>
              <a:rPr lang="en-US" sz="2800" b="1" i="0" u="none" strike="noStrike" cap="none" dirty="0">
                <a:solidFill>
                  <a:srgbClr val="007D57"/>
                </a:solidFill>
                <a:latin typeface="Arial"/>
                <a:ea typeface="Arial"/>
                <a:cs typeface="Arial"/>
                <a:sym typeface="Arial"/>
              </a:rPr>
              <a:t>CASE</a:t>
            </a:r>
            <a:endParaRPr sz="2800" b="1" i="0" u="none" strike="noStrike" cap="none" dirty="0">
              <a:solidFill>
                <a:srgbClr val="007D57"/>
              </a:solidFill>
              <a:latin typeface="Arial"/>
              <a:ea typeface="Arial"/>
              <a:cs typeface="Arial"/>
              <a:sym typeface="Arial"/>
            </a:endParaRPr>
          </a:p>
          <a:p>
            <a:pPr marL="12700" marR="0" lvl="0" indent="0" algn="l" rtl="0">
              <a:lnSpc>
                <a:spcPct val="100000"/>
              </a:lnSpc>
              <a:spcBef>
                <a:spcPts val="0"/>
              </a:spcBef>
              <a:spcAft>
                <a:spcPts val="0"/>
              </a:spcAft>
              <a:buClr>
                <a:srgbClr val="007D57"/>
              </a:buClr>
              <a:buSzPts val="2800"/>
              <a:buFont typeface="Arial"/>
              <a:buNone/>
            </a:pPr>
            <a:r>
              <a:rPr lang="en-US" sz="2800" b="1" i="0" u="none" strike="noStrike" cap="none" dirty="0">
                <a:solidFill>
                  <a:srgbClr val="007D57"/>
                </a:solidFill>
                <a:latin typeface="Arial"/>
                <a:ea typeface="Arial"/>
                <a:cs typeface="Arial"/>
                <a:sym typeface="Arial"/>
              </a:rPr>
              <a:t>WRITE-UP</a:t>
            </a:r>
            <a:r>
              <a:rPr lang="en-US" sz="2800" b="1" dirty="0">
                <a:solidFill>
                  <a:srgbClr val="007D57"/>
                </a:solidFill>
                <a:latin typeface="Arial"/>
                <a:ea typeface="Arial"/>
                <a:cs typeface="Arial"/>
                <a:sym typeface="Arial"/>
              </a:rPr>
              <a:t>(GCW)</a:t>
            </a:r>
            <a:endParaRPr sz="2800" b="1" dirty="0">
              <a:solidFill>
                <a:srgbClr val="007D57"/>
              </a:solidFill>
              <a:latin typeface="Arial"/>
              <a:ea typeface="Arial"/>
              <a:cs typeface="Arial"/>
              <a:sym typeface="Arial"/>
            </a:endParaRPr>
          </a:p>
        </p:txBody>
      </p:sp>
      <p:sp>
        <p:nvSpPr>
          <p:cNvPr id="157" name="Google Shape;157;p21"/>
          <p:cNvSpPr txBox="1">
            <a:spLocks noGrp="1"/>
          </p:cNvSpPr>
          <p:nvPr>
            <p:ph type="sldNum" idx="12"/>
          </p:nvPr>
        </p:nvSpPr>
        <p:spPr>
          <a:xfrm>
            <a:off x="8313166" y="6190869"/>
            <a:ext cx="191233" cy="163693"/>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r>
              <a:rPr lang="en-US"/>
              <a:t>15</a:t>
            </a:r>
            <a:endParaRPr sz="1000">
              <a:solidFill>
                <a:schemeClr val="dk1"/>
              </a:solidFill>
              <a:latin typeface="Arial"/>
              <a:ea typeface="Arial"/>
              <a:cs typeface="Arial"/>
              <a:sym typeface="Arial"/>
            </a:endParaRPr>
          </a:p>
        </p:txBody>
      </p:sp>
      <p:sp>
        <p:nvSpPr>
          <p:cNvPr id="158" name="Google Shape;158;p21"/>
          <p:cNvSpPr txBox="1"/>
          <p:nvPr/>
        </p:nvSpPr>
        <p:spPr>
          <a:xfrm>
            <a:off x="775652" y="1522475"/>
            <a:ext cx="7592700" cy="4142400"/>
          </a:xfrm>
          <a:prstGeom prst="rect">
            <a:avLst/>
          </a:prstGeom>
          <a:noFill/>
          <a:ln>
            <a:noFill/>
          </a:ln>
        </p:spPr>
        <p:txBody>
          <a:bodyPr spcFirstLastPara="1" wrap="square" lIns="0" tIns="0" rIns="0" bIns="0" anchor="t" anchorCtr="0">
            <a:noAutofit/>
          </a:bodyPr>
          <a:lstStyle/>
          <a:p>
            <a:pPr marL="12700" marR="100965" lvl="0" indent="0" algn="l" rtl="0">
              <a:lnSpc>
                <a:spcPct val="100000"/>
              </a:lnSpc>
              <a:spcBef>
                <a:spcPts val="0"/>
              </a:spcBef>
              <a:spcAft>
                <a:spcPts val="0"/>
              </a:spcAft>
              <a:buNone/>
            </a:pPr>
            <a:r>
              <a:rPr lang="en-US" sz="2000" b="1" dirty="0">
                <a:solidFill>
                  <a:srgbClr val="C00000"/>
                </a:solidFill>
                <a:latin typeface="Tahoma"/>
                <a:ea typeface="Tahoma"/>
                <a:cs typeface="Tahoma"/>
                <a:sym typeface="Tahoma"/>
              </a:rPr>
              <a:t>DUE DATE: </a:t>
            </a:r>
            <a:endParaRPr sz="2000" b="1" dirty="0">
              <a:solidFill>
                <a:srgbClr val="C00000"/>
              </a:solidFill>
              <a:latin typeface="Tahoma"/>
              <a:ea typeface="Tahoma"/>
              <a:cs typeface="Tahoma"/>
              <a:sym typeface="Tahoma"/>
            </a:endParaRPr>
          </a:p>
          <a:p>
            <a:pPr marL="298450" marR="100965" lvl="0" indent="-285750" algn="l" rtl="0">
              <a:lnSpc>
                <a:spcPct val="100000"/>
              </a:lnSpc>
              <a:spcBef>
                <a:spcPts val="0"/>
              </a:spcBef>
              <a:spcAft>
                <a:spcPts val="0"/>
              </a:spcAft>
              <a:buClr>
                <a:schemeClr val="dk1"/>
              </a:buClr>
              <a:buSzPts val="1800"/>
              <a:buFont typeface="Courier New"/>
              <a:buChar char="o"/>
            </a:pPr>
            <a:r>
              <a:rPr lang="en-US" sz="1800" b="1" dirty="0">
                <a:solidFill>
                  <a:schemeClr val="dk1"/>
                </a:solidFill>
                <a:latin typeface="Tahoma"/>
                <a:ea typeface="Tahoma"/>
                <a:cs typeface="Tahoma"/>
                <a:sym typeface="Tahoma"/>
              </a:rPr>
              <a:t>Write-up </a:t>
            </a:r>
            <a:r>
              <a:rPr lang="en-US" sz="1800" dirty="0">
                <a:solidFill>
                  <a:schemeClr val="dk1"/>
                </a:solidFill>
                <a:latin typeface="Tahoma"/>
                <a:ea typeface="Tahoma"/>
                <a:cs typeface="Tahoma"/>
                <a:sym typeface="Tahoma"/>
              </a:rPr>
              <a:t>complete and submitted via D2L/Turnitin </a:t>
            </a:r>
            <a:r>
              <a:rPr lang="en-US" sz="1800" b="1" dirty="0">
                <a:solidFill>
                  <a:schemeClr val="dk1"/>
                </a:solidFill>
                <a:latin typeface="Tahoma"/>
                <a:ea typeface="Tahoma"/>
                <a:cs typeface="Tahoma"/>
                <a:sym typeface="Tahoma"/>
              </a:rPr>
              <a:t>by 12:00 NOON on Monday of the </a:t>
            </a:r>
            <a:r>
              <a:rPr lang="en-US" sz="1800" b="1" dirty="0">
                <a:solidFill>
                  <a:srgbClr val="181818"/>
                </a:solidFill>
                <a:latin typeface="Tahoma"/>
                <a:ea typeface="Tahoma"/>
                <a:cs typeface="Tahoma"/>
                <a:sym typeface="Tahoma"/>
              </a:rPr>
              <a:t>3</a:t>
            </a:r>
            <a:r>
              <a:rPr lang="en-US" sz="1800" b="1" baseline="30000" dirty="0">
                <a:solidFill>
                  <a:srgbClr val="181818"/>
                </a:solidFill>
                <a:latin typeface="Tahoma"/>
                <a:ea typeface="Tahoma"/>
                <a:cs typeface="Tahoma"/>
                <a:sym typeface="Tahoma"/>
              </a:rPr>
              <a:t>rd </a:t>
            </a:r>
            <a:r>
              <a:rPr lang="en-US" sz="1800" b="1" dirty="0">
                <a:solidFill>
                  <a:schemeClr val="dk1"/>
                </a:solidFill>
                <a:latin typeface="Tahoma"/>
                <a:ea typeface="Tahoma"/>
                <a:cs typeface="Tahoma"/>
                <a:sym typeface="Tahoma"/>
              </a:rPr>
              <a:t>week of the clerkship</a:t>
            </a:r>
            <a:r>
              <a:rPr lang="en-US" sz="1800" dirty="0">
                <a:solidFill>
                  <a:schemeClr val="dk1"/>
                </a:solidFill>
                <a:latin typeface="Tahoma"/>
                <a:ea typeface="Tahoma"/>
                <a:cs typeface="Tahoma"/>
                <a:sym typeface="Tahoma"/>
              </a:rPr>
              <a:t>.</a:t>
            </a:r>
            <a:endParaRPr sz="1800" dirty="0"/>
          </a:p>
          <a:p>
            <a:pPr marL="298450" marR="100965" lvl="0" indent="-285750" algn="l" rtl="0">
              <a:lnSpc>
                <a:spcPct val="100000"/>
              </a:lnSpc>
              <a:spcBef>
                <a:spcPts val="0"/>
              </a:spcBef>
              <a:spcAft>
                <a:spcPts val="0"/>
              </a:spcAft>
              <a:buClr>
                <a:srgbClr val="181818"/>
              </a:buClr>
              <a:buSzPts val="1800"/>
              <a:buFont typeface="Courier New"/>
              <a:buChar char="o"/>
            </a:pPr>
            <a:r>
              <a:rPr lang="en-US" sz="1800" dirty="0">
                <a:solidFill>
                  <a:srgbClr val="181818"/>
                </a:solidFill>
                <a:latin typeface="Tahoma"/>
                <a:ea typeface="Tahoma"/>
                <a:cs typeface="Tahoma"/>
                <a:sym typeface="Tahoma"/>
              </a:rPr>
              <a:t>If a </a:t>
            </a:r>
            <a:r>
              <a:rPr lang="en-US" sz="1800" b="1" dirty="0">
                <a:solidFill>
                  <a:srgbClr val="181818"/>
                </a:solidFill>
                <a:latin typeface="Tahoma"/>
                <a:ea typeface="Tahoma"/>
                <a:cs typeface="Tahoma"/>
                <a:sym typeface="Tahoma"/>
              </a:rPr>
              <a:t>re-write</a:t>
            </a:r>
            <a:r>
              <a:rPr lang="en-US" sz="1800" dirty="0">
                <a:solidFill>
                  <a:srgbClr val="181818"/>
                </a:solidFill>
                <a:latin typeface="Tahoma"/>
                <a:ea typeface="Tahoma"/>
                <a:cs typeface="Tahoma"/>
                <a:sym typeface="Tahoma"/>
              </a:rPr>
              <a:t> is necessary, it must be </a:t>
            </a:r>
            <a:r>
              <a:rPr lang="en-US" sz="1800" i="1" dirty="0">
                <a:solidFill>
                  <a:srgbClr val="181818"/>
                </a:solidFill>
                <a:latin typeface="Tahoma"/>
                <a:ea typeface="Tahoma"/>
                <a:cs typeface="Tahoma"/>
                <a:sym typeface="Tahoma"/>
              </a:rPr>
              <a:t>satisfactorily</a:t>
            </a:r>
            <a:r>
              <a:rPr lang="en-US" sz="1800" dirty="0">
                <a:solidFill>
                  <a:srgbClr val="181818"/>
                </a:solidFill>
                <a:latin typeface="Tahoma"/>
                <a:ea typeface="Tahoma"/>
                <a:cs typeface="Tahoma"/>
                <a:sym typeface="Tahoma"/>
              </a:rPr>
              <a:t> completed (meeting Pass criteria) and submitted </a:t>
            </a:r>
            <a:r>
              <a:rPr lang="en-US" sz="1800" b="1" dirty="0">
                <a:solidFill>
                  <a:srgbClr val="181818"/>
                </a:solidFill>
                <a:latin typeface="Tahoma"/>
                <a:ea typeface="Tahoma"/>
                <a:cs typeface="Tahoma"/>
                <a:sym typeface="Tahoma"/>
              </a:rPr>
              <a:t>by 12:00 NOON on Monday of the 4</a:t>
            </a:r>
            <a:r>
              <a:rPr lang="en-US" sz="1800" b="1" baseline="30000" dirty="0">
                <a:solidFill>
                  <a:srgbClr val="181818"/>
                </a:solidFill>
                <a:latin typeface="Tahoma"/>
                <a:ea typeface="Tahoma"/>
                <a:cs typeface="Tahoma"/>
                <a:sym typeface="Tahoma"/>
              </a:rPr>
              <a:t>th</a:t>
            </a:r>
            <a:r>
              <a:rPr lang="en-US" sz="1800" b="1" dirty="0">
                <a:solidFill>
                  <a:srgbClr val="181818"/>
                </a:solidFill>
                <a:latin typeface="Tahoma"/>
                <a:ea typeface="Tahoma"/>
                <a:cs typeface="Tahoma"/>
                <a:sym typeface="Tahoma"/>
              </a:rPr>
              <a:t> week of the clerkship.</a:t>
            </a:r>
            <a:endParaRPr sz="1800" dirty="0">
              <a:solidFill>
                <a:schemeClr val="dk1"/>
              </a:solidFill>
              <a:latin typeface="Tahoma"/>
              <a:ea typeface="Tahoma"/>
              <a:cs typeface="Tahoma"/>
              <a:sym typeface="Tahoma"/>
            </a:endParaRPr>
          </a:p>
          <a:p>
            <a:pPr marL="12700" marR="0" lvl="0" indent="0" algn="l" rtl="0">
              <a:lnSpc>
                <a:spcPct val="100000"/>
              </a:lnSpc>
              <a:spcBef>
                <a:spcPts val="0"/>
              </a:spcBef>
              <a:spcAft>
                <a:spcPts val="0"/>
              </a:spcAft>
              <a:buNone/>
            </a:pPr>
            <a:endParaRPr sz="2000" b="1" dirty="0">
              <a:solidFill>
                <a:srgbClr val="C00000"/>
              </a:solidFill>
              <a:latin typeface="Tahoma"/>
              <a:ea typeface="Tahoma"/>
              <a:cs typeface="Tahoma"/>
              <a:sym typeface="Tahoma"/>
            </a:endParaRPr>
          </a:p>
          <a:p>
            <a:pPr marL="12700" marR="0" lvl="0" indent="0" algn="l" rtl="0">
              <a:lnSpc>
                <a:spcPct val="100000"/>
              </a:lnSpc>
              <a:spcBef>
                <a:spcPts val="0"/>
              </a:spcBef>
              <a:spcAft>
                <a:spcPts val="0"/>
              </a:spcAft>
              <a:buNone/>
            </a:pPr>
            <a:r>
              <a:rPr lang="en-US" sz="2000" b="1" dirty="0">
                <a:solidFill>
                  <a:srgbClr val="C00000"/>
                </a:solidFill>
                <a:latin typeface="Tahoma"/>
                <a:ea typeface="Tahoma"/>
                <a:cs typeface="Tahoma"/>
                <a:sym typeface="Tahoma"/>
              </a:rPr>
              <a:t>GRADING</a:t>
            </a:r>
            <a:r>
              <a:rPr lang="en-US" sz="2000" dirty="0">
                <a:solidFill>
                  <a:srgbClr val="C00000"/>
                </a:solidFill>
                <a:latin typeface="Tahoma"/>
                <a:ea typeface="Tahoma"/>
                <a:cs typeface="Tahoma"/>
                <a:sym typeface="Tahoma"/>
              </a:rPr>
              <a:t>:</a:t>
            </a:r>
            <a:endParaRPr sz="2000" dirty="0">
              <a:solidFill>
                <a:schemeClr val="dk1"/>
              </a:solidFill>
              <a:latin typeface="Tahoma"/>
              <a:ea typeface="Tahoma"/>
              <a:cs typeface="Tahoma"/>
              <a:sym typeface="Tahoma"/>
            </a:endParaRPr>
          </a:p>
          <a:p>
            <a:pPr marL="354965" marR="456565" lvl="0" indent="-330200" algn="l" rtl="0">
              <a:lnSpc>
                <a:spcPct val="100000"/>
              </a:lnSpc>
              <a:spcBef>
                <a:spcPts val="0"/>
              </a:spcBef>
              <a:spcAft>
                <a:spcPts val="0"/>
              </a:spcAft>
              <a:buClr>
                <a:srgbClr val="C00000"/>
              </a:buClr>
              <a:buSzPts val="1800"/>
              <a:buFont typeface="Arial"/>
              <a:buChar char="•"/>
            </a:pPr>
            <a:r>
              <a:rPr lang="en-US" sz="1800" b="1" dirty="0">
                <a:solidFill>
                  <a:schemeClr val="dk1"/>
                </a:solidFill>
                <a:latin typeface="Tahoma"/>
                <a:ea typeface="Tahoma"/>
                <a:cs typeface="Tahoma"/>
                <a:sym typeface="Tahoma"/>
              </a:rPr>
              <a:t>Pass: </a:t>
            </a:r>
            <a:r>
              <a:rPr lang="en-US" sz="1800" dirty="0">
                <a:solidFill>
                  <a:schemeClr val="dk1"/>
                </a:solidFill>
                <a:latin typeface="Tahoma"/>
                <a:ea typeface="Tahoma"/>
                <a:cs typeface="Tahoma"/>
                <a:sym typeface="Tahoma"/>
              </a:rPr>
              <a:t>Meet requirement of satisfactorily completed GCW, with score </a:t>
            </a:r>
            <a:r>
              <a:rPr lang="en-US" sz="1800" u="sng" dirty="0">
                <a:solidFill>
                  <a:schemeClr val="dk1"/>
                </a:solidFill>
                <a:latin typeface="Tahoma"/>
                <a:ea typeface="Tahoma"/>
                <a:cs typeface="Tahoma"/>
                <a:sym typeface="Tahoma"/>
              </a:rPr>
              <a:t>&gt;</a:t>
            </a:r>
            <a:r>
              <a:rPr lang="en-US" sz="1800" dirty="0">
                <a:solidFill>
                  <a:schemeClr val="dk1"/>
                </a:solidFill>
                <a:latin typeface="Tahoma"/>
                <a:ea typeface="Tahoma"/>
                <a:cs typeface="Tahoma"/>
                <a:sym typeface="Tahoma"/>
              </a:rPr>
              <a:t> 30 AND meet all write-up submission deadlines.</a:t>
            </a:r>
            <a:endParaRPr sz="1800" dirty="0"/>
          </a:p>
          <a:p>
            <a:pPr marL="354965" marR="456565" lvl="0" indent="-330200" algn="l" rtl="0">
              <a:lnSpc>
                <a:spcPct val="100000"/>
              </a:lnSpc>
              <a:spcBef>
                <a:spcPts val="0"/>
              </a:spcBef>
              <a:spcAft>
                <a:spcPts val="0"/>
              </a:spcAft>
              <a:buClr>
                <a:srgbClr val="C00000"/>
              </a:buClr>
              <a:buSzPts val="1800"/>
              <a:buFont typeface="Arial"/>
              <a:buChar char="•"/>
            </a:pPr>
            <a:r>
              <a:rPr lang="en-US" sz="1800" b="1" dirty="0">
                <a:solidFill>
                  <a:schemeClr val="dk1"/>
                </a:solidFill>
                <a:latin typeface="Tahoma"/>
                <a:ea typeface="Tahoma"/>
                <a:cs typeface="Tahoma"/>
                <a:sym typeface="Tahoma"/>
              </a:rPr>
              <a:t>CP: </a:t>
            </a:r>
            <a:r>
              <a:rPr lang="en-US" sz="1800" dirty="0">
                <a:solidFill>
                  <a:schemeClr val="dk1"/>
                </a:solidFill>
                <a:latin typeface="Tahoma"/>
                <a:ea typeface="Tahoma"/>
                <a:cs typeface="Tahoma"/>
                <a:sym typeface="Tahoma"/>
              </a:rPr>
              <a:t>Fail to submit a passing write-up with score </a:t>
            </a:r>
            <a:r>
              <a:rPr lang="en-US" sz="1800" u="sng" dirty="0">
                <a:solidFill>
                  <a:schemeClr val="dk1"/>
                </a:solidFill>
                <a:latin typeface="Tahoma"/>
                <a:ea typeface="Tahoma"/>
                <a:cs typeface="Tahoma"/>
                <a:sym typeface="Tahoma"/>
              </a:rPr>
              <a:t>&gt;</a:t>
            </a:r>
            <a:r>
              <a:rPr lang="en-US" sz="1800" dirty="0">
                <a:solidFill>
                  <a:schemeClr val="dk1"/>
                </a:solidFill>
                <a:latin typeface="Tahoma"/>
                <a:ea typeface="Tahoma"/>
                <a:cs typeface="Tahoma"/>
                <a:sym typeface="Tahoma"/>
              </a:rPr>
              <a:t> 30 by final rewrite deadline.</a:t>
            </a:r>
            <a:endParaRPr sz="1800" dirty="0">
              <a:solidFill>
                <a:schemeClr val="dk1"/>
              </a:solidFill>
              <a:latin typeface="Calibri"/>
              <a:ea typeface="Calibri"/>
              <a:cs typeface="Calibri"/>
              <a:sym typeface="Calibri"/>
            </a:endParaRPr>
          </a:p>
          <a:p>
            <a:pPr marL="355600" marR="12700" lvl="0" indent="-330200" algn="l" rtl="0">
              <a:lnSpc>
                <a:spcPct val="100000"/>
              </a:lnSpc>
              <a:spcBef>
                <a:spcPts val="0"/>
              </a:spcBef>
              <a:spcAft>
                <a:spcPts val="0"/>
              </a:spcAft>
              <a:buClr>
                <a:srgbClr val="C00000"/>
              </a:buClr>
              <a:buSzPts val="1800"/>
              <a:buFont typeface="Arial"/>
              <a:buChar char="•"/>
            </a:pPr>
            <a:r>
              <a:rPr lang="en-US" sz="1800" b="1" dirty="0">
                <a:solidFill>
                  <a:schemeClr val="dk1"/>
                </a:solidFill>
                <a:latin typeface="Tahoma"/>
                <a:ea typeface="Tahoma"/>
                <a:cs typeface="Tahoma"/>
                <a:sym typeface="Tahoma"/>
              </a:rPr>
              <a:t>Unprofessional mark: </a:t>
            </a:r>
            <a:r>
              <a:rPr lang="en-US" sz="1800" dirty="0">
                <a:solidFill>
                  <a:schemeClr val="dk1"/>
                </a:solidFill>
                <a:latin typeface="Tahoma"/>
                <a:ea typeface="Tahoma"/>
                <a:cs typeface="Tahoma"/>
                <a:sym typeface="Tahoma"/>
              </a:rPr>
              <a:t>GCW not turned in by initial due date; or write-up incomplete or missing the evaluation form by due date</a:t>
            </a:r>
            <a:r>
              <a:rPr lang="en-US" sz="1800" dirty="0">
                <a:solidFill>
                  <a:srgbClr val="181818"/>
                </a:solidFill>
                <a:latin typeface="Tahoma"/>
                <a:ea typeface="Tahoma"/>
                <a:cs typeface="Tahoma"/>
                <a:sym typeface="Tahoma"/>
              </a:rPr>
              <a:t>.</a:t>
            </a:r>
            <a:endParaRPr sz="1800" dirty="0">
              <a:solidFill>
                <a:schemeClr val="dk1"/>
              </a:solidFill>
              <a:latin typeface="Tahoma"/>
              <a:ea typeface="Tahoma"/>
              <a:cs typeface="Tahoma"/>
              <a:sym typeface="Tahom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2"/>
          <p:cNvSpPr txBox="1">
            <a:spLocks noGrp="1"/>
          </p:cNvSpPr>
          <p:nvPr>
            <p:ph type="title"/>
          </p:nvPr>
        </p:nvSpPr>
        <p:spPr>
          <a:xfrm>
            <a:off x="794764" y="703643"/>
            <a:ext cx="7629600" cy="435600"/>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Clr>
                <a:srgbClr val="007D57"/>
              </a:buClr>
              <a:buSzPts val="2800"/>
              <a:buFont typeface="Arial"/>
              <a:buNone/>
            </a:pPr>
            <a:r>
              <a:rPr lang="en-US" sz="2800" b="1" dirty="0">
                <a:solidFill>
                  <a:srgbClr val="007D57"/>
                </a:solidFill>
                <a:latin typeface="Arial"/>
                <a:ea typeface="Arial"/>
                <a:cs typeface="Arial"/>
                <a:sym typeface="Arial"/>
              </a:rPr>
              <a:t>ORDER SET</a:t>
            </a:r>
            <a:r>
              <a:rPr lang="en-US" sz="2800" b="1" i="0" u="none" strike="noStrike" cap="none" dirty="0">
                <a:solidFill>
                  <a:srgbClr val="007D57"/>
                </a:solidFill>
                <a:latin typeface="Arial"/>
                <a:ea typeface="Arial"/>
                <a:cs typeface="Arial"/>
                <a:sym typeface="Arial"/>
              </a:rPr>
              <a:t> WRITE-UP</a:t>
            </a:r>
            <a:endParaRPr sz="2800" b="1" dirty="0">
              <a:solidFill>
                <a:srgbClr val="007D57"/>
              </a:solidFill>
              <a:latin typeface="Arial"/>
              <a:ea typeface="Arial"/>
              <a:cs typeface="Arial"/>
              <a:sym typeface="Arial"/>
            </a:endParaRPr>
          </a:p>
        </p:txBody>
      </p:sp>
      <p:sp>
        <p:nvSpPr>
          <p:cNvPr id="164" name="Google Shape;164;p22"/>
          <p:cNvSpPr txBox="1">
            <a:spLocks noGrp="1"/>
          </p:cNvSpPr>
          <p:nvPr>
            <p:ph type="sldNum" idx="12"/>
          </p:nvPr>
        </p:nvSpPr>
        <p:spPr>
          <a:xfrm>
            <a:off x="8313166" y="6190869"/>
            <a:ext cx="191100" cy="1638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r>
              <a:rPr lang="en-US" dirty="0"/>
              <a:t>16</a:t>
            </a:r>
            <a:endParaRPr sz="1000" dirty="0">
              <a:solidFill>
                <a:schemeClr val="dk1"/>
              </a:solidFill>
              <a:latin typeface="Arial"/>
              <a:ea typeface="Arial"/>
              <a:cs typeface="Arial"/>
              <a:sym typeface="Arial"/>
            </a:endParaRPr>
          </a:p>
        </p:txBody>
      </p:sp>
      <p:sp>
        <p:nvSpPr>
          <p:cNvPr id="165" name="Google Shape;165;p22"/>
          <p:cNvSpPr txBox="1"/>
          <p:nvPr/>
        </p:nvSpPr>
        <p:spPr>
          <a:xfrm>
            <a:off x="775650" y="1357800"/>
            <a:ext cx="7728616" cy="4386052"/>
          </a:xfrm>
          <a:prstGeom prst="rect">
            <a:avLst/>
          </a:prstGeom>
          <a:noFill/>
          <a:ln>
            <a:noFill/>
          </a:ln>
        </p:spPr>
        <p:txBody>
          <a:bodyPr spcFirstLastPara="1" wrap="square" lIns="0" tIns="0" rIns="0" bIns="0" anchor="t" anchorCtr="0">
            <a:noAutofit/>
          </a:bodyPr>
          <a:lstStyle/>
          <a:p>
            <a:pPr marL="12700" marR="100965" lvl="0" indent="0" algn="l" rtl="0">
              <a:lnSpc>
                <a:spcPct val="100000"/>
              </a:lnSpc>
              <a:spcBef>
                <a:spcPts val="0"/>
              </a:spcBef>
              <a:spcAft>
                <a:spcPts val="0"/>
              </a:spcAft>
              <a:buNone/>
            </a:pPr>
            <a:r>
              <a:rPr lang="en-US" sz="2000" b="1" dirty="0">
                <a:solidFill>
                  <a:srgbClr val="C00000"/>
                </a:solidFill>
                <a:latin typeface="Tahoma"/>
                <a:ea typeface="Tahoma"/>
                <a:cs typeface="Tahoma"/>
                <a:sym typeface="Tahoma"/>
              </a:rPr>
              <a:t>DUE DATE: </a:t>
            </a:r>
            <a:endParaRPr sz="2000" b="1" dirty="0">
              <a:solidFill>
                <a:srgbClr val="C00000"/>
              </a:solidFill>
              <a:latin typeface="Tahoma"/>
              <a:ea typeface="Tahoma"/>
              <a:cs typeface="Tahoma"/>
              <a:sym typeface="Tahoma"/>
            </a:endParaRPr>
          </a:p>
          <a:p>
            <a:pPr marL="298450" marR="100965" lvl="0" indent="-285750" algn="l" rtl="0">
              <a:lnSpc>
                <a:spcPct val="100000"/>
              </a:lnSpc>
              <a:spcBef>
                <a:spcPts val="0"/>
              </a:spcBef>
              <a:spcAft>
                <a:spcPts val="0"/>
              </a:spcAft>
              <a:buClr>
                <a:schemeClr val="dk1"/>
              </a:buClr>
              <a:buSzPts val="1800"/>
              <a:buFont typeface="Courier New"/>
              <a:buChar char="o"/>
            </a:pPr>
            <a:r>
              <a:rPr lang="en-US" sz="1800" b="1" dirty="0">
                <a:solidFill>
                  <a:schemeClr val="dk1"/>
                </a:solidFill>
                <a:latin typeface="Tahoma"/>
                <a:ea typeface="Tahoma"/>
                <a:cs typeface="Tahoma"/>
                <a:sym typeface="Tahoma"/>
              </a:rPr>
              <a:t>Write-up </a:t>
            </a:r>
            <a:r>
              <a:rPr lang="en-US" sz="1800" dirty="0">
                <a:solidFill>
                  <a:schemeClr val="dk1"/>
                </a:solidFill>
                <a:latin typeface="Tahoma"/>
                <a:ea typeface="Tahoma"/>
                <a:cs typeface="Tahoma"/>
                <a:sym typeface="Tahoma"/>
              </a:rPr>
              <a:t>complete and submitted via D2L/Turnitin </a:t>
            </a:r>
            <a:r>
              <a:rPr lang="en-US" sz="1800" b="1" dirty="0">
                <a:solidFill>
                  <a:schemeClr val="dk1"/>
                </a:solidFill>
                <a:latin typeface="Tahoma"/>
                <a:ea typeface="Tahoma"/>
                <a:cs typeface="Tahoma"/>
                <a:sym typeface="Tahoma"/>
              </a:rPr>
              <a:t>by 12:00 NOON on Friday of the 2</a:t>
            </a:r>
            <a:r>
              <a:rPr lang="en-US" sz="1800" b="1" baseline="30000" dirty="0">
                <a:solidFill>
                  <a:srgbClr val="181818"/>
                </a:solidFill>
                <a:latin typeface="Tahoma"/>
                <a:ea typeface="Tahoma"/>
                <a:cs typeface="Tahoma"/>
                <a:sym typeface="Tahoma"/>
              </a:rPr>
              <a:t>nd</a:t>
            </a:r>
            <a:r>
              <a:rPr lang="en-US" sz="1800" b="1" dirty="0">
                <a:solidFill>
                  <a:schemeClr val="dk1"/>
                </a:solidFill>
                <a:latin typeface="Tahoma"/>
                <a:ea typeface="Tahoma"/>
                <a:cs typeface="Tahoma"/>
                <a:sym typeface="Tahoma"/>
              </a:rPr>
              <a:t>week of the clerkship</a:t>
            </a:r>
            <a:r>
              <a:rPr lang="en-US" sz="1800" dirty="0">
                <a:solidFill>
                  <a:schemeClr val="dk1"/>
                </a:solidFill>
                <a:latin typeface="Tahoma"/>
                <a:ea typeface="Tahoma"/>
                <a:cs typeface="Tahoma"/>
                <a:sym typeface="Tahoma"/>
              </a:rPr>
              <a:t>.</a:t>
            </a:r>
            <a:endParaRPr sz="1800" dirty="0"/>
          </a:p>
          <a:p>
            <a:pPr marL="298450" marR="100965" lvl="0" indent="-285750" algn="l" rtl="0">
              <a:lnSpc>
                <a:spcPct val="100000"/>
              </a:lnSpc>
              <a:spcBef>
                <a:spcPts val="0"/>
              </a:spcBef>
              <a:spcAft>
                <a:spcPts val="0"/>
              </a:spcAft>
              <a:buClr>
                <a:srgbClr val="181818"/>
              </a:buClr>
              <a:buSzPts val="1800"/>
              <a:buFont typeface="Courier New"/>
              <a:buChar char="o"/>
            </a:pPr>
            <a:r>
              <a:rPr lang="en-US" sz="1800" dirty="0">
                <a:solidFill>
                  <a:srgbClr val="181818"/>
                </a:solidFill>
                <a:latin typeface="Tahoma"/>
                <a:ea typeface="Tahoma"/>
                <a:cs typeface="Tahoma"/>
                <a:sym typeface="Tahoma"/>
              </a:rPr>
              <a:t>If a </a:t>
            </a:r>
            <a:r>
              <a:rPr lang="en-US" sz="1800" b="1" dirty="0">
                <a:solidFill>
                  <a:srgbClr val="181818"/>
                </a:solidFill>
                <a:latin typeface="Tahoma"/>
                <a:ea typeface="Tahoma"/>
                <a:cs typeface="Tahoma"/>
                <a:sym typeface="Tahoma"/>
              </a:rPr>
              <a:t>re-write</a:t>
            </a:r>
            <a:r>
              <a:rPr lang="en-US" sz="1800" dirty="0">
                <a:solidFill>
                  <a:srgbClr val="181818"/>
                </a:solidFill>
                <a:latin typeface="Tahoma"/>
                <a:ea typeface="Tahoma"/>
                <a:cs typeface="Tahoma"/>
                <a:sym typeface="Tahoma"/>
              </a:rPr>
              <a:t> is necessary, it must be </a:t>
            </a:r>
            <a:r>
              <a:rPr lang="en-US" sz="1800" i="1" dirty="0">
                <a:solidFill>
                  <a:srgbClr val="181818"/>
                </a:solidFill>
                <a:latin typeface="Tahoma"/>
                <a:ea typeface="Tahoma"/>
                <a:cs typeface="Tahoma"/>
                <a:sym typeface="Tahoma"/>
              </a:rPr>
              <a:t>satisfactorily</a:t>
            </a:r>
            <a:r>
              <a:rPr lang="en-US" sz="1800" dirty="0">
                <a:solidFill>
                  <a:srgbClr val="181818"/>
                </a:solidFill>
                <a:latin typeface="Tahoma"/>
                <a:ea typeface="Tahoma"/>
                <a:cs typeface="Tahoma"/>
                <a:sym typeface="Tahoma"/>
              </a:rPr>
              <a:t> completed (meeting Pass criteria) and submitted </a:t>
            </a:r>
            <a:r>
              <a:rPr lang="en-US" sz="1800" b="1" dirty="0">
                <a:solidFill>
                  <a:srgbClr val="181818"/>
                </a:solidFill>
                <a:latin typeface="Tahoma"/>
                <a:ea typeface="Tahoma"/>
                <a:cs typeface="Tahoma"/>
                <a:sym typeface="Tahoma"/>
              </a:rPr>
              <a:t>by 12:00 NOON on Monday of the 4</a:t>
            </a:r>
            <a:r>
              <a:rPr lang="en-US" sz="1800" b="1" baseline="30000" dirty="0">
                <a:solidFill>
                  <a:srgbClr val="181818"/>
                </a:solidFill>
                <a:latin typeface="Tahoma"/>
                <a:ea typeface="Tahoma"/>
                <a:cs typeface="Tahoma"/>
                <a:sym typeface="Tahoma"/>
              </a:rPr>
              <a:t>th</a:t>
            </a:r>
            <a:r>
              <a:rPr lang="en-US" sz="1800" b="1" dirty="0">
                <a:solidFill>
                  <a:srgbClr val="181818"/>
                </a:solidFill>
                <a:latin typeface="Tahoma"/>
                <a:ea typeface="Tahoma"/>
                <a:cs typeface="Tahoma"/>
                <a:sym typeface="Tahoma"/>
              </a:rPr>
              <a:t> week of the clerkship.</a:t>
            </a:r>
            <a:endParaRPr sz="1800" dirty="0">
              <a:solidFill>
                <a:schemeClr val="dk1"/>
              </a:solidFill>
              <a:latin typeface="Tahoma"/>
              <a:ea typeface="Tahoma"/>
              <a:cs typeface="Tahoma"/>
              <a:sym typeface="Tahoma"/>
            </a:endParaRPr>
          </a:p>
          <a:p>
            <a:pPr marL="12700" marR="0" lvl="0" indent="0" algn="l" rtl="0">
              <a:lnSpc>
                <a:spcPct val="100000"/>
              </a:lnSpc>
              <a:spcBef>
                <a:spcPts val="0"/>
              </a:spcBef>
              <a:spcAft>
                <a:spcPts val="0"/>
              </a:spcAft>
              <a:buNone/>
            </a:pPr>
            <a:endParaRPr sz="1100" b="1" dirty="0">
              <a:solidFill>
                <a:srgbClr val="C00000"/>
              </a:solidFill>
              <a:latin typeface="Tahoma"/>
              <a:ea typeface="Tahoma"/>
              <a:cs typeface="Tahoma"/>
              <a:sym typeface="Tahoma"/>
            </a:endParaRPr>
          </a:p>
          <a:p>
            <a:pPr marL="12700" marR="0" lvl="0" indent="0" algn="l" rtl="0">
              <a:lnSpc>
                <a:spcPct val="100000"/>
              </a:lnSpc>
              <a:spcBef>
                <a:spcPts val="0"/>
              </a:spcBef>
              <a:spcAft>
                <a:spcPts val="0"/>
              </a:spcAft>
              <a:buNone/>
            </a:pPr>
            <a:r>
              <a:rPr lang="en-US" sz="2000" b="1" dirty="0">
                <a:solidFill>
                  <a:srgbClr val="C00000"/>
                </a:solidFill>
                <a:latin typeface="Tahoma"/>
                <a:ea typeface="Tahoma"/>
                <a:cs typeface="Tahoma"/>
                <a:sym typeface="Tahoma"/>
              </a:rPr>
              <a:t>GRADING:</a:t>
            </a:r>
          </a:p>
          <a:p>
            <a:pPr marL="355600" marR="0" lvl="0" indent="-342900" algn="l" rtl="0">
              <a:lnSpc>
                <a:spcPct val="100000"/>
              </a:lnSpc>
              <a:spcBef>
                <a:spcPts val="0"/>
              </a:spcBef>
              <a:spcAft>
                <a:spcPts val="0"/>
              </a:spcAft>
              <a:buFont typeface="Courier New" panose="02070309020205020404" pitchFamily="49" charset="0"/>
              <a:buChar char="o"/>
            </a:pPr>
            <a:r>
              <a:rPr lang="en-US" sz="1800" b="1" dirty="0">
                <a:solidFill>
                  <a:schemeClr val="tx1"/>
                </a:solidFill>
                <a:latin typeface="Tahoma"/>
                <a:ea typeface="Tahoma"/>
                <a:cs typeface="Tahoma"/>
                <a:sym typeface="Tahoma"/>
              </a:rPr>
              <a:t>Pass: </a:t>
            </a:r>
            <a:r>
              <a:rPr lang="en-US" sz="1800" dirty="0">
                <a:solidFill>
                  <a:schemeClr val="tx1"/>
                </a:solidFill>
                <a:latin typeface="Tahoma"/>
                <a:ea typeface="Tahoma"/>
                <a:cs typeface="Tahoma"/>
                <a:sym typeface="Tahoma"/>
              </a:rPr>
              <a:t>Meet requirement of passing/acceptable Order Set write-up AND meet all write-up submission deadlines.</a:t>
            </a:r>
            <a:r>
              <a:rPr lang="en-US" sz="1800" dirty="0">
                <a:solidFill>
                  <a:schemeClr val="tx1"/>
                </a:solidFill>
                <a:ea typeface="Tahoma"/>
              </a:rPr>
              <a:t> </a:t>
            </a:r>
          </a:p>
          <a:p>
            <a:pPr marL="355600" marR="0" lvl="0" indent="-342900" algn="l" rtl="0">
              <a:lnSpc>
                <a:spcPct val="100000"/>
              </a:lnSpc>
              <a:spcBef>
                <a:spcPts val="0"/>
              </a:spcBef>
              <a:spcAft>
                <a:spcPts val="0"/>
              </a:spcAft>
              <a:buFont typeface="Courier New" panose="02070309020205020404" pitchFamily="49" charset="0"/>
              <a:buChar char="o"/>
            </a:pPr>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CP: </a:t>
            </a:r>
            <a:r>
              <a:rPr lang="en-US" sz="1800" dirty="0">
                <a:solidFill>
                  <a:schemeClr val="tx1"/>
                </a:solidFill>
                <a:latin typeface="Tahoma"/>
                <a:ea typeface="Tahoma"/>
                <a:cs typeface="Tahoma"/>
                <a:sym typeface="Tahoma"/>
              </a:rPr>
              <a:t>Fail to submit a passing/acceptable Order Set write-up by final rewrite deadline.</a:t>
            </a:r>
          </a:p>
          <a:p>
            <a:pPr marL="355600" marR="0" lvl="0" indent="-342900" algn="l" rtl="0">
              <a:lnSpc>
                <a:spcPct val="100000"/>
              </a:lnSpc>
              <a:spcBef>
                <a:spcPts val="0"/>
              </a:spcBef>
              <a:spcAft>
                <a:spcPts val="0"/>
              </a:spcAft>
              <a:buFont typeface="Courier New" panose="02070309020205020404" pitchFamily="49" charset="0"/>
              <a:buChar char="o"/>
            </a:pPr>
            <a:r>
              <a:rPr lang="en-US" sz="1800" b="1" dirty="0">
                <a:solidFill>
                  <a:schemeClr val="tx1"/>
                </a:solidFill>
                <a:latin typeface="Tahoma"/>
                <a:ea typeface="Tahoma"/>
                <a:cs typeface="Tahoma"/>
                <a:sym typeface="Tahoma"/>
              </a:rPr>
              <a:t>Unprofessional mark</a:t>
            </a:r>
            <a:r>
              <a:rPr lang="en-US" sz="1800" dirty="0">
                <a:solidFill>
                  <a:schemeClr val="tx1"/>
                </a:solidFill>
                <a:latin typeface="Tahoma"/>
                <a:ea typeface="Tahoma"/>
                <a:cs typeface="Tahoma"/>
                <a:sym typeface="Tahoma"/>
              </a:rPr>
              <a:t>: Order Set assignment not turned in by initial due date; or re-write is incomplete by re-write due date. An assignment that is missing the correct evaluation form is considered incomplete.</a:t>
            </a:r>
            <a:endParaRPr sz="1800" dirty="0">
              <a:solidFill>
                <a:schemeClr val="tx1"/>
              </a:solidFill>
              <a:latin typeface="Tahoma"/>
              <a:ea typeface="Tahoma"/>
              <a:cs typeface="Tahoma"/>
              <a:sym typeface="Tahom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3"/>
          <p:cNvSpPr txBox="1">
            <a:spLocks noGrp="1"/>
          </p:cNvSpPr>
          <p:nvPr>
            <p:ph type="title"/>
          </p:nvPr>
        </p:nvSpPr>
        <p:spPr>
          <a:xfrm>
            <a:off x="757212" y="340343"/>
            <a:ext cx="7629600" cy="778241"/>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Clr>
                <a:srgbClr val="007D57"/>
              </a:buClr>
              <a:buSzPts val="2800"/>
              <a:buFont typeface="Arial"/>
              <a:buNone/>
            </a:pPr>
            <a:r>
              <a:rPr lang="en-US" sz="2800" b="1" dirty="0">
                <a:solidFill>
                  <a:srgbClr val="007D57"/>
                </a:solidFill>
                <a:latin typeface="Arial"/>
                <a:ea typeface="Arial"/>
                <a:cs typeface="Arial"/>
                <a:sym typeface="Arial"/>
              </a:rPr>
              <a:t>CLERKSHIP</a:t>
            </a:r>
            <a:r>
              <a:rPr lang="en-US" sz="2800" b="1" i="0" u="none" strike="noStrike" cap="none" dirty="0">
                <a:solidFill>
                  <a:srgbClr val="007D57"/>
                </a:solidFill>
                <a:latin typeface="Arial"/>
                <a:ea typeface="Arial"/>
                <a:cs typeface="Arial"/>
                <a:sym typeface="Arial"/>
              </a:rPr>
              <a:t> WRITE-UP</a:t>
            </a:r>
            <a:endParaRPr sz="2800" b="1" i="0" u="none" strike="noStrike" cap="none" dirty="0">
              <a:solidFill>
                <a:srgbClr val="007D57"/>
              </a:solidFill>
              <a:latin typeface="Arial"/>
              <a:ea typeface="Arial"/>
              <a:cs typeface="Arial"/>
              <a:sym typeface="Arial"/>
            </a:endParaRPr>
          </a:p>
          <a:p>
            <a:pPr marL="12700" marR="0" lvl="0" indent="0" algn="l" rtl="0">
              <a:lnSpc>
                <a:spcPct val="100000"/>
              </a:lnSpc>
              <a:spcBef>
                <a:spcPts val="0"/>
              </a:spcBef>
              <a:spcAft>
                <a:spcPts val="0"/>
              </a:spcAft>
              <a:buClr>
                <a:srgbClr val="007D57"/>
              </a:buClr>
              <a:buSzPts val="2800"/>
              <a:buFont typeface="Arial"/>
              <a:buNone/>
            </a:pPr>
            <a:r>
              <a:rPr lang="en-US" sz="2800" b="1" dirty="0">
                <a:solidFill>
                  <a:srgbClr val="007D57"/>
                </a:solidFill>
                <a:latin typeface="Arial"/>
                <a:ea typeface="Arial"/>
                <a:cs typeface="Arial"/>
                <a:sym typeface="Arial"/>
              </a:rPr>
              <a:t>ASSIGNMENTS</a:t>
            </a:r>
            <a:endParaRPr sz="2800" b="0" i="0" u="none" strike="noStrike" cap="none" dirty="0">
              <a:solidFill>
                <a:schemeClr val="dk1"/>
              </a:solidFill>
              <a:latin typeface="Arial"/>
              <a:ea typeface="Arial"/>
              <a:cs typeface="Arial"/>
              <a:sym typeface="Arial"/>
            </a:endParaRPr>
          </a:p>
        </p:txBody>
      </p:sp>
      <p:sp>
        <p:nvSpPr>
          <p:cNvPr id="171" name="Google Shape;171;p23"/>
          <p:cNvSpPr txBox="1">
            <a:spLocks noGrp="1"/>
          </p:cNvSpPr>
          <p:nvPr>
            <p:ph type="sldNum" idx="12"/>
          </p:nvPr>
        </p:nvSpPr>
        <p:spPr>
          <a:xfrm>
            <a:off x="8313166" y="6190869"/>
            <a:ext cx="191233" cy="163693"/>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r>
              <a:rPr lang="en-US" sz="1000" b="1" dirty="0">
                <a:solidFill>
                  <a:srgbClr val="007D57"/>
                </a:solidFill>
                <a:latin typeface="Arial"/>
                <a:ea typeface="Arial"/>
                <a:cs typeface="Arial"/>
                <a:sym typeface="Arial"/>
              </a:rPr>
              <a:t>17</a:t>
            </a:r>
            <a:endParaRPr sz="1000" dirty="0">
              <a:solidFill>
                <a:schemeClr val="dk1"/>
              </a:solidFill>
              <a:latin typeface="Arial"/>
              <a:ea typeface="Arial"/>
              <a:cs typeface="Arial"/>
              <a:sym typeface="Arial"/>
            </a:endParaRPr>
          </a:p>
        </p:txBody>
      </p:sp>
      <p:sp>
        <p:nvSpPr>
          <p:cNvPr id="172" name="Google Shape;172;p23"/>
          <p:cNvSpPr txBox="1"/>
          <p:nvPr/>
        </p:nvSpPr>
        <p:spPr>
          <a:xfrm>
            <a:off x="757212" y="1479750"/>
            <a:ext cx="7374734" cy="3898500"/>
          </a:xfrm>
          <a:prstGeom prst="rect">
            <a:avLst/>
          </a:prstGeom>
          <a:noFill/>
          <a:ln>
            <a:noFill/>
          </a:ln>
        </p:spPr>
        <p:txBody>
          <a:bodyPr spcFirstLastPara="1" wrap="square" lIns="0" tIns="0" rIns="0" bIns="0" anchor="t" anchorCtr="0">
            <a:noAutofit/>
          </a:bodyPr>
          <a:lstStyle/>
          <a:p>
            <a:pPr marL="354965" marR="12700" lvl="0" indent="-342900" algn="l" rtl="0">
              <a:spcBef>
                <a:spcPts val="0"/>
              </a:spcBef>
              <a:spcAft>
                <a:spcPts val="0"/>
              </a:spcAft>
              <a:buClr>
                <a:srgbClr val="181818"/>
              </a:buClr>
              <a:buSzPts val="2000"/>
              <a:buFont typeface="Arial"/>
              <a:buChar char="•"/>
            </a:pPr>
            <a:r>
              <a:rPr lang="en-US" sz="2000" dirty="0">
                <a:solidFill>
                  <a:srgbClr val="181818"/>
                </a:solidFill>
                <a:latin typeface="Tahoma"/>
                <a:ea typeface="Tahoma"/>
                <a:cs typeface="Tahoma"/>
                <a:sym typeface="Tahoma"/>
              </a:rPr>
              <a:t>Write-ups are to be completed on </a:t>
            </a:r>
            <a:r>
              <a:rPr lang="en-US" sz="2000" b="1" dirty="0">
                <a:solidFill>
                  <a:srgbClr val="181818"/>
                </a:solidFill>
                <a:latin typeface="Tahoma"/>
                <a:ea typeface="Tahoma"/>
                <a:cs typeface="Tahoma"/>
                <a:sym typeface="Tahoma"/>
              </a:rPr>
              <a:t>a patient evaluated by student themselves during </a:t>
            </a:r>
            <a:r>
              <a:rPr lang="en-US" sz="2000" b="1" u="sng" dirty="0">
                <a:solidFill>
                  <a:srgbClr val="181818"/>
                </a:solidFill>
                <a:latin typeface="Tahoma"/>
                <a:ea typeface="Tahoma"/>
                <a:cs typeface="Tahoma"/>
                <a:sym typeface="Tahoma"/>
              </a:rPr>
              <a:t>this</a:t>
            </a:r>
            <a:r>
              <a:rPr lang="en-US" sz="2000" b="1" dirty="0">
                <a:solidFill>
                  <a:srgbClr val="181818"/>
                </a:solidFill>
                <a:latin typeface="Tahoma"/>
                <a:ea typeface="Tahoma"/>
                <a:cs typeface="Tahoma"/>
                <a:sym typeface="Tahoma"/>
              </a:rPr>
              <a:t> clerkship on </a:t>
            </a:r>
            <a:r>
              <a:rPr lang="en-US" sz="2000" b="1" u="sng" dirty="0">
                <a:solidFill>
                  <a:srgbClr val="181818"/>
                </a:solidFill>
                <a:latin typeface="Tahoma"/>
                <a:ea typeface="Tahoma"/>
                <a:cs typeface="Tahoma"/>
                <a:sym typeface="Tahoma"/>
              </a:rPr>
              <a:t>this</a:t>
            </a:r>
            <a:r>
              <a:rPr lang="en-US" sz="2000" b="1" dirty="0">
                <a:solidFill>
                  <a:srgbClr val="181818"/>
                </a:solidFill>
                <a:latin typeface="Tahoma"/>
                <a:ea typeface="Tahoma"/>
                <a:cs typeface="Tahoma"/>
                <a:sym typeface="Tahoma"/>
              </a:rPr>
              <a:t> campus during </a:t>
            </a:r>
            <a:r>
              <a:rPr lang="en-US" sz="2000" b="1" u="sng" dirty="0">
                <a:solidFill>
                  <a:srgbClr val="181818"/>
                </a:solidFill>
                <a:latin typeface="Tahoma"/>
                <a:ea typeface="Tahoma"/>
                <a:cs typeface="Tahoma"/>
                <a:sym typeface="Tahoma"/>
              </a:rPr>
              <a:t>this</a:t>
            </a:r>
            <a:r>
              <a:rPr lang="en-US" sz="2000" b="1" dirty="0">
                <a:solidFill>
                  <a:srgbClr val="181818"/>
                </a:solidFill>
                <a:latin typeface="Tahoma"/>
                <a:ea typeface="Tahoma"/>
                <a:cs typeface="Tahoma"/>
                <a:sym typeface="Tahoma"/>
              </a:rPr>
              <a:t> clerkship session.</a:t>
            </a:r>
            <a:endParaRPr sz="2000" b="1" dirty="0">
              <a:solidFill>
                <a:srgbClr val="181818"/>
              </a:solidFill>
              <a:latin typeface="Tahoma"/>
              <a:ea typeface="Tahoma"/>
              <a:cs typeface="Tahoma"/>
              <a:sym typeface="Tahoma"/>
            </a:endParaRPr>
          </a:p>
          <a:p>
            <a:pPr marL="0" lvl="0" indent="0" algn="l" rtl="0">
              <a:spcBef>
                <a:spcPts val="0"/>
              </a:spcBef>
              <a:spcAft>
                <a:spcPts val="0"/>
              </a:spcAft>
              <a:buNone/>
            </a:pPr>
            <a:endParaRPr sz="1100" dirty="0">
              <a:solidFill>
                <a:schemeClr val="dk1"/>
              </a:solidFill>
              <a:latin typeface="Calibri"/>
              <a:ea typeface="Calibri"/>
              <a:cs typeface="Calibri"/>
              <a:sym typeface="Calibri"/>
            </a:endParaRPr>
          </a:p>
          <a:p>
            <a:pPr marL="354965" marR="46355" lvl="0" indent="-342900" algn="l" rtl="0">
              <a:spcBef>
                <a:spcPts val="0"/>
              </a:spcBef>
              <a:spcAft>
                <a:spcPts val="0"/>
              </a:spcAft>
              <a:buClr>
                <a:srgbClr val="181818"/>
              </a:buClr>
              <a:buSzPts val="2000"/>
              <a:buFont typeface="Arial"/>
              <a:buChar char="•"/>
            </a:pPr>
            <a:r>
              <a:rPr lang="en-US" sz="2000" dirty="0">
                <a:solidFill>
                  <a:srgbClr val="181818"/>
                </a:solidFill>
                <a:latin typeface="Tahoma"/>
                <a:ea typeface="Tahoma"/>
                <a:cs typeface="Tahoma"/>
                <a:sym typeface="Tahoma"/>
              </a:rPr>
              <a:t>Turnitin tool is used to help assess originality of student write-ups.</a:t>
            </a:r>
          </a:p>
          <a:p>
            <a:pPr marL="12065" marR="46355" lvl="0" algn="l" rtl="0">
              <a:spcBef>
                <a:spcPts val="0"/>
              </a:spcBef>
              <a:spcAft>
                <a:spcPts val="0"/>
              </a:spcAft>
              <a:buClr>
                <a:srgbClr val="181818"/>
              </a:buClr>
              <a:buSzPts val="2000"/>
            </a:pPr>
            <a:endParaRPr sz="1100" dirty="0">
              <a:solidFill>
                <a:srgbClr val="181818"/>
              </a:solidFill>
              <a:latin typeface="Tahoma"/>
              <a:ea typeface="Tahoma"/>
              <a:cs typeface="Tahoma"/>
              <a:sym typeface="Tahoma"/>
            </a:endParaRPr>
          </a:p>
          <a:p>
            <a:pPr marL="354965" marR="46355" lvl="0" indent="-342900" algn="l" rtl="0">
              <a:spcBef>
                <a:spcPts val="0"/>
              </a:spcBef>
              <a:spcAft>
                <a:spcPts val="0"/>
              </a:spcAft>
              <a:buClr>
                <a:srgbClr val="181818"/>
              </a:buClr>
              <a:buSzPts val="2000"/>
              <a:buFont typeface="Arial" panose="020B0604020202020204" pitchFamily="34" charset="0"/>
              <a:buChar char="•"/>
            </a:pPr>
            <a:r>
              <a:rPr lang="en-US" sz="2000" b="1" dirty="0">
                <a:solidFill>
                  <a:srgbClr val="181818"/>
                </a:solidFill>
                <a:latin typeface="Tahoma"/>
                <a:ea typeface="Tahoma"/>
                <a:cs typeface="Tahoma"/>
                <a:sym typeface="Tahoma"/>
              </a:rPr>
              <a:t>Copy and paste from the EHR should be avoided</a:t>
            </a:r>
            <a:r>
              <a:rPr lang="en-US" sz="2000" dirty="0">
                <a:solidFill>
                  <a:srgbClr val="181818"/>
                </a:solidFill>
                <a:latin typeface="Tahoma"/>
                <a:ea typeface="Tahoma"/>
                <a:cs typeface="Tahoma"/>
                <a:sym typeface="Tahoma"/>
              </a:rPr>
              <a:t> in general, including for lab, radiology, or pathology reports, and information should be summarized by the student.</a:t>
            </a:r>
            <a:endParaRPr sz="2000" dirty="0">
              <a:solidFill>
                <a:srgbClr val="181818"/>
              </a:solidFill>
              <a:latin typeface="Tahoma"/>
              <a:ea typeface="Tahoma"/>
              <a:cs typeface="Tahoma"/>
              <a:sym typeface="Tahoma"/>
            </a:endParaRPr>
          </a:p>
          <a:p>
            <a:pPr marL="354965" marR="46355" lvl="0" indent="0" algn="l" rtl="0">
              <a:spcBef>
                <a:spcPts val="0"/>
              </a:spcBef>
              <a:spcAft>
                <a:spcPts val="0"/>
              </a:spcAft>
              <a:buNone/>
            </a:pPr>
            <a:endParaRPr sz="1100" dirty="0">
              <a:solidFill>
                <a:srgbClr val="181818"/>
              </a:solidFill>
              <a:latin typeface="Tahoma"/>
              <a:ea typeface="Tahoma"/>
              <a:cs typeface="Tahoma"/>
              <a:sym typeface="Tahoma"/>
            </a:endParaRPr>
          </a:p>
          <a:p>
            <a:pPr marL="354965" marR="46355" lvl="0" indent="-342900" algn="l" rtl="0">
              <a:spcBef>
                <a:spcPts val="0"/>
              </a:spcBef>
              <a:spcAft>
                <a:spcPts val="0"/>
              </a:spcAft>
              <a:buClr>
                <a:srgbClr val="181818"/>
              </a:buClr>
              <a:buSzPts val="2000"/>
              <a:buFont typeface="Arial" panose="020B0604020202020204" pitchFamily="34" charset="0"/>
              <a:buChar char="•"/>
            </a:pPr>
            <a:r>
              <a:rPr lang="en-US" sz="2000" dirty="0">
                <a:solidFill>
                  <a:srgbClr val="181818"/>
                </a:solidFill>
                <a:latin typeface="Tahoma"/>
                <a:ea typeface="Tahoma"/>
                <a:cs typeface="Tahoma"/>
                <a:sym typeface="Tahoma"/>
              </a:rPr>
              <a:t>A copy and paste Order Set from the EHR or a document printed directly from the EHR will not be acceptable.</a:t>
            </a:r>
            <a:endParaRPr sz="2000" dirty="0">
              <a:solidFill>
                <a:srgbClr val="181818"/>
              </a:solidFill>
              <a:latin typeface="Tahoma"/>
              <a:ea typeface="Tahoma"/>
              <a:cs typeface="Tahoma"/>
              <a:sym typeface="Tahoma"/>
            </a:endParaRPr>
          </a:p>
          <a:p>
            <a:pPr marL="354965" marR="46355" lvl="0" indent="0" algn="l" rtl="0">
              <a:spcBef>
                <a:spcPts val="0"/>
              </a:spcBef>
              <a:spcAft>
                <a:spcPts val="0"/>
              </a:spcAft>
              <a:buNone/>
            </a:pPr>
            <a:endParaRPr sz="2000" dirty="0">
              <a:solidFill>
                <a:srgbClr val="181818"/>
              </a:solidFill>
              <a:latin typeface="Tahoma"/>
              <a:ea typeface="Tahoma"/>
              <a:cs typeface="Tahoma"/>
              <a:sym typeface="Tahoma"/>
            </a:endParaRPr>
          </a:p>
          <a:p>
            <a:pPr marL="354965" marR="46355" lvl="0" indent="0" algn="l" rtl="0">
              <a:spcBef>
                <a:spcPts val="0"/>
              </a:spcBef>
              <a:spcAft>
                <a:spcPts val="0"/>
              </a:spcAft>
              <a:buNone/>
            </a:pPr>
            <a:endParaRPr sz="2000" dirty="0">
              <a:solidFill>
                <a:srgbClr val="181818"/>
              </a:solidFill>
              <a:latin typeface="Tahoma"/>
              <a:ea typeface="Tahoma"/>
              <a:cs typeface="Tahoma"/>
              <a:sym typeface="Tahoma"/>
            </a:endParaRPr>
          </a:p>
          <a:p>
            <a:pPr marL="0" marR="0" lvl="0" indent="0" algn="l" rtl="0">
              <a:lnSpc>
                <a:spcPct val="100000"/>
              </a:lnSpc>
              <a:spcBef>
                <a:spcPts val="99"/>
              </a:spcBef>
              <a:spcAft>
                <a:spcPts val="0"/>
              </a:spcAft>
              <a:buClr>
                <a:srgbClr val="181818"/>
              </a:buClr>
              <a:buSzPts val="1300"/>
              <a:buFont typeface="Arial"/>
              <a:buNone/>
            </a:pPr>
            <a:endParaRPr sz="1300" dirty="0">
              <a:solidFill>
                <a:schemeClr val="dk1"/>
              </a:solidFill>
              <a:latin typeface="Calibri"/>
              <a:ea typeface="Calibri"/>
              <a:cs typeface="Calibri"/>
              <a:sym typeface="Calibri"/>
            </a:endParaRPr>
          </a:p>
          <a:p>
            <a:pPr marL="0" marR="46355" lvl="0" indent="0" algn="l" rtl="0">
              <a:lnSpc>
                <a:spcPct val="100000"/>
              </a:lnSpc>
              <a:spcBef>
                <a:spcPts val="0"/>
              </a:spcBef>
              <a:spcAft>
                <a:spcPts val="0"/>
              </a:spcAft>
              <a:buNone/>
            </a:pPr>
            <a:endParaRPr sz="2000" dirty="0">
              <a:solidFill>
                <a:schemeClr val="dk1"/>
              </a:solidFill>
              <a:latin typeface="Tahoma"/>
              <a:ea typeface="Tahoma"/>
              <a:cs typeface="Tahoma"/>
              <a:sym typeface="Tahom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4"/>
          <p:cNvSpPr txBox="1">
            <a:spLocks noGrp="1"/>
          </p:cNvSpPr>
          <p:nvPr>
            <p:ph type="title"/>
          </p:nvPr>
        </p:nvSpPr>
        <p:spPr>
          <a:xfrm>
            <a:off x="757212" y="370034"/>
            <a:ext cx="7629600" cy="435600"/>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Clr>
                <a:srgbClr val="007D57"/>
              </a:buClr>
              <a:buSzPts val="2800"/>
              <a:buFont typeface="Arial"/>
              <a:buNone/>
            </a:pPr>
            <a:r>
              <a:rPr lang="en-US" sz="2800" b="1" dirty="0">
                <a:solidFill>
                  <a:srgbClr val="007D57"/>
                </a:solidFill>
                <a:latin typeface="Arial"/>
                <a:ea typeface="Arial"/>
                <a:cs typeface="Arial"/>
                <a:sym typeface="Arial"/>
              </a:rPr>
              <a:t>CLERKSHIP WRITE-UP</a:t>
            </a:r>
            <a:endParaRPr sz="2800" b="1" dirty="0">
              <a:solidFill>
                <a:srgbClr val="007D57"/>
              </a:solidFill>
              <a:latin typeface="Arial"/>
              <a:ea typeface="Arial"/>
              <a:cs typeface="Arial"/>
              <a:sym typeface="Arial"/>
            </a:endParaRPr>
          </a:p>
          <a:p>
            <a:pPr marL="12700" lvl="0" indent="0" algn="l" rtl="0">
              <a:lnSpc>
                <a:spcPct val="100000"/>
              </a:lnSpc>
              <a:spcBef>
                <a:spcPts val="0"/>
              </a:spcBef>
              <a:spcAft>
                <a:spcPts val="0"/>
              </a:spcAft>
              <a:buClr>
                <a:srgbClr val="007D57"/>
              </a:buClr>
              <a:buSzPts val="2800"/>
              <a:buFont typeface="Arial"/>
              <a:buNone/>
            </a:pPr>
            <a:r>
              <a:rPr lang="en-US" sz="2800" b="1" dirty="0">
                <a:solidFill>
                  <a:srgbClr val="007D57"/>
                </a:solidFill>
                <a:latin typeface="Arial"/>
                <a:ea typeface="Arial"/>
                <a:cs typeface="Arial"/>
                <a:sym typeface="Arial"/>
              </a:rPr>
              <a:t>ASSIGNMENTS</a:t>
            </a:r>
            <a:endParaRPr sz="2800" dirty="0">
              <a:latin typeface="Arial"/>
              <a:ea typeface="Arial"/>
              <a:cs typeface="Arial"/>
              <a:sym typeface="Arial"/>
            </a:endParaRPr>
          </a:p>
          <a:p>
            <a:pPr marL="12700" marR="0" lvl="0" indent="0" algn="l" rtl="0">
              <a:lnSpc>
                <a:spcPct val="100000"/>
              </a:lnSpc>
              <a:spcBef>
                <a:spcPts val="0"/>
              </a:spcBef>
              <a:spcAft>
                <a:spcPts val="0"/>
              </a:spcAft>
              <a:buClr>
                <a:srgbClr val="007D57"/>
              </a:buClr>
              <a:buSzPts val="2800"/>
              <a:buFont typeface="Arial"/>
              <a:buNone/>
            </a:pPr>
            <a:endParaRPr sz="2400" b="1" dirty="0">
              <a:solidFill>
                <a:srgbClr val="007D57"/>
              </a:solidFill>
              <a:latin typeface="Arial"/>
              <a:ea typeface="Arial"/>
              <a:cs typeface="Arial"/>
              <a:sym typeface="Arial"/>
            </a:endParaRPr>
          </a:p>
        </p:txBody>
      </p:sp>
      <p:sp>
        <p:nvSpPr>
          <p:cNvPr id="178" name="Google Shape;178;p24"/>
          <p:cNvSpPr txBox="1">
            <a:spLocks noGrp="1"/>
          </p:cNvSpPr>
          <p:nvPr>
            <p:ph type="sldNum" idx="12"/>
          </p:nvPr>
        </p:nvSpPr>
        <p:spPr>
          <a:xfrm>
            <a:off x="8313166" y="6190869"/>
            <a:ext cx="191100" cy="1638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r>
              <a:rPr lang="en-US" sz="1000" b="1" dirty="0">
                <a:solidFill>
                  <a:srgbClr val="007D57"/>
                </a:solidFill>
                <a:latin typeface="Arial"/>
                <a:ea typeface="Arial"/>
                <a:cs typeface="Arial"/>
                <a:sym typeface="Arial"/>
              </a:rPr>
              <a:t>18</a:t>
            </a:r>
            <a:endParaRPr sz="1000" dirty="0">
              <a:solidFill>
                <a:schemeClr val="dk1"/>
              </a:solidFill>
              <a:latin typeface="Arial"/>
              <a:ea typeface="Arial"/>
              <a:cs typeface="Arial"/>
              <a:sym typeface="Arial"/>
            </a:endParaRPr>
          </a:p>
        </p:txBody>
      </p:sp>
      <p:sp>
        <p:nvSpPr>
          <p:cNvPr id="179" name="Google Shape;179;p24"/>
          <p:cNvSpPr txBox="1"/>
          <p:nvPr/>
        </p:nvSpPr>
        <p:spPr>
          <a:xfrm>
            <a:off x="757224" y="1286250"/>
            <a:ext cx="7951769" cy="3898500"/>
          </a:xfrm>
          <a:prstGeom prst="rect">
            <a:avLst/>
          </a:prstGeom>
          <a:noFill/>
          <a:ln>
            <a:noFill/>
          </a:ln>
        </p:spPr>
        <p:txBody>
          <a:bodyPr spcFirstLastPara="1" wrap="square" lIns="0" tIns="0" rIns="0" bIns="0" anchor="t" anchorCtr="0">
            <a:noAutofit/>
          </a:bodyPr>
          <a:lstStyle/>
          <a:p>
            <a:pPr marL="354965" marR="46355" lvl="0" indent="0" algn="l" rtl="0">
              <a:spcBef>
                <a:spcPts val="0"/>
              </a:spcBef>
              <a:spcAft>
                <a:spcPts val="0"/>
              </a:spcAft>
              <a:buNone/>
            </a:pPr>
            <a:endParaRPr sz="1100" dirty="0">
              <a:solidFill>
                <a:srgbClr val="181818"/>
              </a:solidFill>
              <a:latin typeface="Tahoma"/>
              <a:ea typeface="Tahoma"/>
              <a:cs typeface="Tahoma"/>
              <a:sym typeface="Tahoma"/>
            </a:endParaRPr>
          </a:p>
          <a:p>
            <a:pPr marL="354965" marR="287020" lvl="0" indent="-342900" rtl="0">
              <a:lnSpc>
                <a:spcPct val="100000"/>
              </a:lnSpc>
              <a:spcBef>
                <a:spcPts val="0"/>
              </a:spcBef>
              <a:spcAft>
                <a:spcPts val="0"/>
              </a:spcAft>
              <a:buClr>
                <a:srgbClr val="181818"/>
              </a:buClr>
              <a:buSzPts val="2000"/>
              <a:buFont typeface="Arial"/>
              <a:buChar char="•"/>
            </a:pPr>
            <a:r>
              <a:rPr lang="en-US" sz="2000" dirty="0">
                <a:solidFill>
                  <a:srgbClr val="181818"/>
                </a:solidFill>
                <a:latin typeface="Tahoma"/>
                <a:ea typeface="Tahoma"/>
                <a:cs typeface="Tahoma"/>
                <a:sym typeface="Tahoma"/>
              </a:rPr>
              <a:t>Students must satisfactorily complete and </a:t>
            </a:r>
            <a:r>
              <a:rPr lang="en-US" sz="2000" dirty="0">
                <a:solidFill>
                  <a:schemeClr val="dk1"/>
                </a:solidFill>
                <a:latin typeface="Tahoma"/>
                <a:ea typeface="Tahoma"/>
                <a:cs typeface="Tahoma"/>
                <a:sym typeface="Tahoma"/>
              </a:rPr>
              <a:t>submit</a:t>
            </a:r>
            <a:r>
              <a:rPr lang="en-US" sz="2000" b="1" dirty="0">
                <a:solidFill>
                  <a:schemeClr val="dk1"/>
                </a:solidFill>
                <a:latin typeface="Tahoma"/>
                <a:ea typeface="Tahoma"/>
                <a:cs typeface="Tahoma"/>
                <a:sym typeface="Tahoma"/>
              </a:rPr>
              <a:t> 1 gynecology </a:t>
            </a:r>
            <a:r>
              <a:rPr lang="en-US" sz="2000" dirty="0">
                <a:solidFill>
                  <a:schemeClr val="dk1"/>
                </a:solidFill>
                <a:latin typeface="Tahoma"/>
                <a:ea typeface="Tahoma"/>
                <a:cs typeface="Tahoma"/>
                <a:sym typeface="Tahoma"/>
              </a:rPr>
              <a:t>case write-up and </a:t>
            </a:r>
            <a:r>
              <a:rPr lang="en-US" sz="2000" b="1" dirty="0">
                <a:solidFill>
                  <a:schemeClr val="dk1"/>
                </a:solidFill>
                <a:latin typeface="Tahoma"/>
                <a:ea typeface="Tahoma"/>
                <a:cs typeface="Tahoma"/>
                <a:sym typeface="Tahoma"/>
              </a:rPr>
              <a:t>1 order set</a:t>
            </a:r>
            <a:r>
              <a:rPr lang="en-US" sz="2000" dirty="0">
                <a:solidFill>
                  <a:schemeClr val="dk1"/>
                </a:solidFill>
                <a:latin typeface="Tahoma"/>
                <a:ea typeface="Tahoma"/>
                <a:cs typeface="Tahoma"/>
                <a:sym typeface="Tahoma"/>
              </a:rPr>
              <a:t> write-up to pass the </a:t>
            </a:r>
            <a:r>
              <a:rPr lang="en-US" sz="2000" dirty="0">
                <a:solidFill>
                  <a:srgbClr val="181818"/>
                </a:solidFill>
                <a:latin typeface="Tahoma"/>
                <a:ea typeface="Tahoma"/>
                <a:cs typeface="Tahoma"/>
                <a:sym typeface="Tahoma"/>
              </a:rPr>
              <a:t>clinical portion of the clerkship.</a:t>
            </a:r>
            <a:endParaRPr sz="2000" dirty="0">
              <a:solidFill>
                <a:srgbClr val="181818"/>
              </a:solidFill>
              <a:latin typeface="Tahoma"/>
              <a:ea typeface="Tahoma"/>
              <a:cs typeface="Tahoma"/>
              <a:sym typeface="Tahoma"/>
            </a:endParaRPr>
          </a:p>
          <a:p>
            <a:pPr marL="0" marR="287020" lvl="0" indent="0" algn="just" rtl="0">
              <a:lnSpc>
                <a:spcPct val="100000"/>
              </a:lnSpc>
              <a:spcBef>
                <a:spcPts val="0"/>
              </a:spcBef>
              <a:spcAft>
                <a:spcPts val="0"/>
              </a:spcAft>
              <a:buNone/>
            </a:pPr>
            <a:endParaRPr sz="1100" dirty="0">
              <a:solidFill>
                <a:srgbClr val="181818"/>
              </a:solidFill>
              <a:latin typeface="Tahoma"/>
              <a:ea typeface="Tahoma"/>
              <a:cs typeface="Tahoma"/>
              <a:sym typeface="Tahoma"/>
            </a:endParaRPr>
          </a:p>
          <a:p>
            <a:pPr marL="355600" marR="675640" lvl="0" indent="-343535" algn="l" rtl="0">
              <a:spcBef>
                <a:spcPts val="0"/>
              </a:spcBef>
              <a:spcAft>
                <a:spcPts val="0"/>
              </a:spcAft>
              <a:buClr>
                <a:srgbClr val="181818"/>
              </a:buClr>
              <a:buSzPts val="2000"/>
              <a:buFont typeface="Arial"/>
              <a:buChar char="•"/>
            </a:pPr>
            <a:r>
              <a:rPr lang="en-US" sz="2000" dirty="0">
                <a:solidFill>
                  <a:schemeClr val="dk1"/>
                </a:solidFill>
                <a:latin typeface="Tahoma"/>
                <a:ea typeface="Tahoma"/>
                <a:cs typeface="Tahoma"/>
                <a:sym typeface="Tahoma"/>
              </a:rPr>
              <a:t>The </a:t>
            </a:r>
            <a:r>
              <a:rPr lang="en-US" sz="2000" b="1" dirty="0">
                <a:solidFill>
                  <a:schemeClr val="dk1"/>
                </a:solidFill>
                <a:latin typeface="Tahoma"/>
                <a:ea typeface="Tahoma"/>
                <a:cs typeface="Tahoma"/>
                <a:sym typeface="Tahoma"/>
              </a:rPr>
              <a:t>gynecology case write-up</a:t>
            </a:r>
            <a:r>
              <a:rPr lang="en-US" sz="2000" dirty="0">
                <a:solidFill>
                  <a:schemeClr val="dk1"/>
                </a:solidFill>
                <a:latin typeface="Tahoma"/>
                <a:ea typeface="Tahoma"/>
                <a:cs typeface="Tahoma"/>
                <a:sym typeface="Tahoma"/>
              </a:rPr>
              <a:t> may be on an </a:t>
            </a:r>
            <a:r>
              <a:rPr lang="en-US" sz="2000" b="1" dirty="0">
                <a:solidFill>
                  <a:schemeClr val="dk1"/>
                </a:solidFill>
                <a:latin typeface="Tahoma"/>
                <a:ea typeface="Tahoma"/>
                <a:cs typeface="Tahoma"/>
                <a:sym typeface="Tahoma"/>
              </a:rPr>
              <a:t>inpatient or outpatient</a:t>
            </a:r>
            <a:r>
              <a:rPr lang="en-US" sz="2000" dirty="0">
                <a:solidFill>
                  <a:schemeClr val="dk1"/>
                </a:solidFill>
                <a:latin typeface="Tahoma"/>
                <a:ea typeface="Tahoma"/>
                <a:cs typeface="Tahoma"/>
                <a:sym typeface="Tahoma"/>
              </a:rPr>
              <a:t>. It may be a surgical or non-surgical patient.</a:t>
            </a:r>
            <a:endParaRPr sz="1000" dirty="0">
              <a:solidFill>
                <a:schemeClr val="dk1"/>
              </a:solidFill>
              <a:latin typeface="Calibri"/>
              <a:ea typeface="Calibri"/>
              <a:cs typeface="Calibri"/>
              <a:sym typeface="Calibri"/>
            </a:endParaRPr>
          </a:p>
          <a:p>
            <a:pPr marL="0" marR="0" lvl="0" indent="0" algn="l" rtl="0">
              <a:lnSpc>
                <a:spcPct val="100000"/>
              </a:lnSpc>
              <a:spcBef>
                <a:spcPts val="98"/>
              </a:spcBef>
              <a:spcAft>
                <a:spcPts val="0"/>
              </a:spcAft>
              <a:buClr>
                <a:srgbClr val="181818"/>
              </a:buClr>
              <a:buSzPts val="1300"/>
              <a:buFont typeface="Arial"/>
              <a:buNone/>
            </a:pPr>
            <a:endParaRPr sz="1100" b="1" dirty="0">
              <a:solidFill>
                <a:schemeClr val="dk1"/>
              </a:solidFill>
              <a:latin typeface="Calibri"/>
              <a:ea typeface="Calibri"/>
              <a:cs typeface="Calibri"/>
              <a:sym typeface="Calibri"/>
            </a:endParaRPr>
          </a:p>
          <a:p>
            <a:pPr marL="355600" marR="675640" lvl="0" indent="-343535" algn="l" rtl="0">
              <a:lnSpc>
                <a:spcPct val="100000"/>
              </a:lnSpc>
              <a:spcBef>
                <a:spcPts val="0"/>
              </a:spcBef>
              <a:spcAft>
                <a:spcPts val="0"/>
              </a:spcAft>
              <a:buClr>
                <a:srgbClr val="181818"/>
              </a:buClr>
              <a:buSzPts val="2000"/>
              <a:buFont typeface="Arial"/>
              <a:buChar char="•"/>
            </a:pPr>
            <a:r>
              <a:rPr lang="en-US" sz="2000" b="1" dirty="0">
                <a:solidFill>
                  <a:schemeClr val="dk1"/>
                </a:solidFill>
                <a:latin typeface="Tahoma"/>
                <a:ea typeface="Tahoma"/>
                <a:cs typeface="Tahoma"/>
                <a:sym typeface="Tahoma"/>
              </a:rPr>
              <a:t>The order set write-up must be on an inpatient </a:t>
            </a:r>
            <a:r>
              <a:rPr lang="en-US" sz="2000" dirty="0">
                <a:solidFill>
                  <a:schemeClr val="dk1"/>
                </a:solidFill>
                <a:latin typeface="Tahoma"/>
                <a:ea typeface="Tahoma"/>
                <a:cs typeface="Tahoma"/>
                <a:sym typeface="Tahoma"/>
              </a:rPr>
              <a:t>and can be an </a:t>
            </a:r>
            <a:r>
              <a:rPr lang="en-US" sz="2000" u="sng" dirty="0">
                <a:solidFill>
                  <a:schemeClr val="dk1"/>
                </a:solidFill>
                <a:latin typeface="Tahoma"/>
                <a:ea typeface="Tahoma"/>
                <a:cs typeface="Tahoma"/>
                <a:sym typeface="Tahoma"/>
              </a:rPr>
              <a:t>obstetric or gynecology</a:t>
            </a:r>
            <a:r>
              <a:rPr lang="en-US" sz="2000" dirty="0">
                <a:solidFill>
                  <a:schemeClr val="dk1"/>
                </a:solidFill>
                <a:latin typeface="Tahoma"/>
                <a:ea typeface="Tahoma"/>
                <a:cs typeface="Tahoma"/>
                <a:sym typeface="Tahoma"/>
              </a:rPr>
              <a:t> patient.</a:t>
            </a:r>
            <a:endParaRPr sz="2000" dirty="0">
              <a:solidFill>
                <a:schemeClr val="dk1"/>
              </a:solidFill>
              <a:latin typeface="Tahoma"/>
              <a:ea typeface="Tahoma"/>
              <a:cs typeface="Tahoma"/>
              <a:sym typeface="Tahoma"/>
            </a:endParaRPr>
          </a:p>
          <a:p>
            <a:pPr marL="354965" marR="675640" lvl="0" indent="0" algn="l" rtl="0">
              <a:lnSpc>
                <a:spcPct val="100000"/>
              </a:lnSpc>
              <a:spcBef>
                <a:spcPts val="0"/>
              </a:spcBef>
              <a:spcAft>
                <a:spcPts val="0"/>
              </a:spcAft>
              <a:buNone/>
            </a:pPr>
            <a:endParaRPr sz="1100" dirty="0">
              <a:solidFill>
                <a:schemeClr val="dk1"/>
              </a:solidFill>
              <a:latin typeface="Tahoma"/>
              <a:ea typeface="Tahoma"/>
              <a:cs typeface="Tahoma"/>
              <a:sym typeface="Tahoma"/>
            </a:endParaRPr>
          </a:p>
          <a:p>
            <a:pPr marL="354965" marR="675640" lvl="0" indent="-342900" algn="l" rtl="0">
              <a:lnSpc>
                <a:spcPct val="100000"/>
              </a:lnSpc>
              <a:spcBef>
                <a:spcPts val="0"/>
              </a:spcBef>
              <a:spcAft>
                <a:spcPts val="0"/>
              </a:spcAft>
              <a:buClr>
                <a:schemeClr val="dk1"/>
              </a:buClr>
              <a:buSzPts val="2000"/>
              <a:buFont typeface="Arial" panose="020B0604020202020204" pitchFamily="34" charset="0"/>
              <a:buChar char="•"/>
            </a:pPr>
            <a:r>
              <a:rPr lang="en-US" sz="2000" dirty="0">
                <a:solidFill>
                  <a:schemeClr val="dk1"/>
                </a:solidFill>
                <a:latin typeface="Tahoma"/>
                <a:ea typeface="Tahoma"/>
                <a:cs typeface="Tahoma"/>
                <a:sym typeface="Tahoma"/>
              </a:rPr>
              <a:t>The order set write-up </a:t>
            </a:r>
            <a:r>
              <a:rPr lang="en-US" sz="2000" i="1" dirty="0">
                <a:solidFill>
                  <a:schemeClr val="dk1"/>
                </a:solidFill>
                <a:latin typeface="Tahoma"/>
                <a:ea typeface="Tahoma"/>
                <a:cs typeface="Tahoma"/>
                <a:sym typeface="Tahoma"/>
              </a:rPr>
              <a:t>may</a:t>
            </a:r>
            <a:r>
              <a:rPr lang="en-US" sz="2000" dirty="0">
                <a:solidFill>
                  <a:schemeClr val="dk1"/>
                </a:solidFill>
                <a:latin typeface="Tahoma"/>
                <a:ea typeface="Tahoma"/>
                <a:cs typeface="Tahoma"/>
                <a:sym typeface="Tahoma"/>
              </a:rPr>
              <a:t> be based on the same patient as the gynecology case write-up if it was an inpatient admission, but is not required to be on the same patient.</a:t>
            </a:r>
            <a:endParaRPr sz="2000" dirty="0">
              <a:solidFill>
                <a:schemeClr val="dk1"/>
              </a:solidFill>
              <a:latin typeface="Tahoma"/>
              <a:ea typeface="Tahoma"/>
              <a:cs typeface="Tahoma"/>
              <a:sym typeface="Tahoma"/>
            </a:endParaRPr>
          </a:p>
          <a:p>
            <a:pPr marL="0" marR="0" lvl="0" indent="0" algn="l" rtl="0">
              <a:lnSpc>
                <a:spcPct val="100000"/>
              </a:lnSpc>
              <a:spcBef>
                <a:spcPts val="0"/>
              </a:spcBef>
              <a:spcAft>
                <a:spcPts val="0"/>
              </a:spcAft>
              <a:buClr>
                <a:srgbClr val="181818"/>
              </a:buClr>
              <a:buSzPts val="1000"/>
              <a:buFont typeface="Arial"/>
              <a:buNone/>
            </a:pPr>
            <a:endParaRPr sz="1000" dirty="0">
              <a:solidFill>
                <a:schemeClr val="dk1"/>
              </a:solidFill>
              <a:latin typeface="Calibri"/>
              <a:ea typeface="Calibri"/>
              <a:cs typeface="Calibri"/>
              <a:sym typeface="Calibri"/>
            </a:endParaRPr>
          </a:p>
          <a:p>
            <a:pPr marL="0" marR="0" lvl="0" indent="0" algn="l" rtl="0">
              <a:lnSpc>
                <a:spcPct val="100000"/>
              </a:lnSpc>
              <a:spcBef>
                <a:spcPts val="99"/>
              </a:spcBef>
              <a:spcAft>
                <a:spcPts val="0"/>
              </a:spcAft>
              <a:buClr>
                <a:srgbClr val="181818"/>
              </a:buClr>
              <a:buSzPts val="1300"/>
              <a:buFont typeface="Arial"/>
              <a:buNone/>
            </a:pPr>
            <a:endParaRPr sz="1300" dirty="0">
              <a:solidFill>
                <a:schemeClr val="dk1"/>
              </a:solidFill>
              <a:latin typeface="Calibri"/>
              <a:ea typeface="Calibri"/>
              <a:cs typeface="Calibri"/>
              <a:sym typeface="Calibri"/>
            </a:endParaRPr>
          </a:p>
          <a:p>
            <a:pPr marL="0" marR="46355" lvl="0" indent="0" algn="l" rtl="0">
              <a:lnSpc>
                <a:spcPct val="100000"/>
              </a:lnSpc>
              <a:spcBef>
                <a:spcPts val="0"/>
              </a:spcBef>
              <a:spcAft>
                <a:spcPts val="0"/>
              </a:spcAft>
              <a:buNone/>
            </a:pPr>
            <a:endParaRPr sz="2000" dirty="0">
              <a:solidFill>
                <a:schemeClr val="dk1"/>
              </a:solidFill>
              <a:latin typeface="Tahoma"/>
              <a:ea typeface="Tahoma"/>
              <a:cs typeface="Tahoma"/>
              <a:sym typeface="Tahom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5"/>
          <p:cNvSpPr txBox="1"/>
          <p:nvPr/>
        </p:nvSpPr>
        <p:spPr>
          <a:xfrm>
            <a:off x="757237" y="445643"/>
            <a:ext cx="3651250" cy="719455"/>
          </a:xfrm>
          <a:prstGeom prst="rect">
            <a:avLst/>
          </a:prstGeom>
          <a:noFill/>
          <a:ln>
            <a:noFill/>
          </a:ln>
        </p:spPr>
        <p:txBody>
          <a:bodyPr spcFirstLastPara="1" wrap="square" lIns="0" tIns="0" rIns="0" bIns="0" anchor="t" anchorCtr="0">
            <a:noAutofit/>
          </a:bodyPr>
          <a:lstStyle/>
          <a:p>
            <a:pPr marL="12700" marR="12700" lvl="0" indent="0" algn="l" rtl="0">
              <a:lnSpc>
                <a:spcPct val="101785"/>
              </a:lnSpc>
              <a:spcBef>
                <a:spcPts val="0"/>
              </a:spcBef>
              <a:spcAft>
                <a:spcPts val="0"/>
              </a:spcAft>
              <a:buNone/>
            </a:pPr>
            <a:r>
              <a:rPr lang="en-US" sz="2400" b="1">
                <a:solidFill>
                  <a:srgbClr val="007D57"/>
                </a:solidFill>
                <a:latin typeface="Arial"/>
                <a:ea typeface="Arial"/>
                <a:cs typeface="Arial"/>
                <a:sym typeface="Arial"/>
              </a:rPr>
              <a:t>WORKPLACE BASED ASSESSMENTS</a:t>
            </a:r>
            <a:endParaRPr sz="2400">
              <a:solidFill>
                <a:schemeClr val="dk1"/>
              </a:solidFill>
              <a:latin typeface="Arial"/>
              <a:ea typeface="Arial"/>
              <a:cs typeface="Arial"/>
              <a:sym typeface="Arial"/>
            </a:endParaRPr>
          </a:p>
        </p:txBody>
      </p:sp>
      <p:sp>
        <p:nvSpPr>
          <p:cNvPr id="185" name="Google Shape;185;p25"/>
          <p:cNvSpPr txBox="1">
            <a:spLocks noGrp="1"/>
          </p:cNvSpPr>
          <p:nvPr>
            <p:ph type="sldNum" idx="12"/>
          </p:nvPr>
        </p:nvSpPr>
        <p:spPr>
          <a:xfrm>
            <a:off x="8193601" y="6190875"/>
            <a:ext cx="310800" cy="163800"/>
          </a:xfrm>
          <a:prstGeom prst="rect">
            <a:avLst/>
          </a:prstGeom>
          <a:noFill/>
          <a:ln>
            <a:noFill/>
          </a:ln>
        </p:spPr>
        <p:txBody>
          <a:bodyPr spcFirstLastPara="1" wrap="square" lIns="0" tIns="0" rIns="0" bIns="0" anchor="t" anchorCtr="0">
            <a:noAutofit/>
          </a:bodyPr>
          <a:lstStyle/>
          <a:p>
            <a:pPr marL="95250" marR="0" lvl="0" indent="0" algn="l" rtl="0">
              <a:lnSpc>
                <a:spcPct val="100000"/>
              </a:lnSpc>
              <a:spcBef>
                <a:spcPts val="0"/>
              </a:spcBef>
              <a:spcAft>
                <a:spcPts val="0"/>
              </a:spcAft>
              <a:buNone/>
            </a:pPr>
            <a:fld id="{00000000-1234-1234-1234-123412341234}" type="slidenum">
              <a:rPr lang="en-US" sz="1000" b="1">
                <a:solidFill>
                  <a:srgbClr val="007D57"/>
                </a:solidFill>
                <a:latin typeface="Arial"/>
                <a:ea typeface="Arial"/>
                <a:cs typeface="Arial"/>
                <a:sym typeface="Arial"/>
              </a:rPr>
              <a:t>19</a:t>
            </a:fld>
            <a:endParaRPr sz="1000">
              <a:solidFill>
                <a:schemeClr val="dk1"/>
              </a:solidFill>
              <a:latin typeface="Arial"/>
              <a:ea typeface="Arial"/>
              <a:cs typeface="Arial"/>
              <a:sym typeface="Arial"/>
            </a:endParaRPr>
          </a:p>
        </p:txBody>
      </p:sp>
      <p:sp>
        <p:nvSpPr>
          <p:cNvPr id="186" name="Google Shape;186;p25"/>
          <p:cNvSpPr txBox="1"/>
          <p:nvPr/>
        </p:nvSpPr>
        <p:spPr>
          <a:xfrm>
            <a:off x="882813" y="1440857"/>
            <a:ext cx="7381812" cy="4356261"/>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None/>
            </a:pPr>
            <a:r>
              <a:rPr lang="en-US" sz="2000" b="1" dirty="0">
                <a:solidFill>
                  <a:srgbClr val="C00000"/>
                </a:solidFill>
                <a:latin typeface="Tahoma"/>
                <a:ea typeface="Tahoma"/>
                <a:cs typeface="Tahoma"/>
                <a:sym typeface="Tahoma"/>
              </a:rPr>
              <a:t>DUE DATE: </a:t>
            </a:r>
            <a:r>
              <a:rPr lang="en-US" sz="2000" dirty="0">
                <a:solidFill>
                  <a:schemeClr val="dk1"/>
                </a:solidFill>
                <a:latin typeface="Tahoma"/>
                <a:ea typeface="Tahoma"/>
                <a:cs typeface="Tahoma"/>
                <a:sym typeface="Tahoma"/>
              </a:rPr>
              <a:t>complete and submitted via Just In Time Medicine by </a:t>
            </a:r>
            <a:r>
              <a:rPr lang="en-US" sz="2000" b="1" dirty="0">
                <a:solidFill>
                  <a:schemeClr val="dk1"/>
                </a:solidFill>
                <a:latin typeface="Tahoma"/>
                <a:ea typeface="Tahoma"/>
                <a:cs typeface="Tahoma"/>
                <a:sym typeface="Tahoma"/>
              </a:rPr>
              <a:t>12:00 NOON on Friday of 4</a:t>
            </a:r>
            <a:r>
              <a:rPr lang="en-US" sz="2000" b="1" baseline="30000" dirty="0">
                <a:solidFill>
                  <a:schemeClr val="dk1"/>
                </a:solidFill>
                <a:latin typeface="Tahoma"/>
                <a:ea typeface="Tahoma"/>
                <a:cs typeface="Tahoma"/>
                <a:sym typeface="Tahoma"/>
              </a:rPr>
              <a:t>th</a:t>
            </a:r>
            <a:r>
              <a:rPr lang="en-US" sz="2000" b="1" dirty="0">
                <a:solidFill>
                  <a:schemeClr val="dk1"/>
                </a:solidFill>
                <a:latin typeface="Tahoma"/>
                <a:ea typeface="Tahoma"/>
                <a:cs typeface="Tahoma"/>
                <a:sym typeface="Tahoma"/>
              </a:rPr>
              <a:t> week</a:t>
            </a:r>
            <a:r>
              <a:rPr lang="en-US" sz="2000" dirty="0">
                <a:solidFill>
                  <a:schemeClr val="dk1"/>
                </a:solidFill>
                <a:latin typeface="Tahoma"/>
                <a:ea typeface="Tahoma"/>
                <a:cs typeface="Tahoma"/>
                <a:sym typeface="Tahoma"/>
              </a:rPr>
              <a:t> of the clerkship.</a:t>
            </a:r>
            <a:endParaRPr sz="20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100" dirty="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None/>
            </a:pPr>
            <a:r>
              <a:rPr lang="en-US" sz="2000" b="1" dirty="0">
                <a:solidFill>
                  <a:srgbClr val="C00000"/>
                </a:solidFill>
                <a:latin typeface="Tahoma"/>
                <a:ea typeface="Tahoma"/>
                <a:cs typeface="Tahoma"/>
                <a:sym typeface="Tahoma"/>
              </a:rPr>
              <a:t>GRADING:</a:t>
            </a:r>
            <a:endParaRPr sz="2000" b="1" dirty="0">
              <a:solidFill>
                <a:srgbClr val="C00000"/>
              </a:solidFill>
              <a:latin typeface="Tahoma"/>
              <a:ea typeface="Tahoma"/>
              <a:cs typeface="Tahoma"/>
              <a:sym typeface="Tahoma"/>
            </a:endParaRPr>
          </a:p>
          <a:p>
            <a:pPr marL="12700" marR="661035" lvl="0" indent="0" algn="l" rtl="0">
              <a:lnSpc>
                <a:spcPct val="100000"/>
              </a:lnSpc>
              <a:spcBef>
                <a:spcPts val="0"/>
              </a:spcBef>
              <a:spcAft>
                <a:spcPts val="0"/>
              </a:spcAft>
              <a:buNone/>
            </a:pPr>
            <a:r>
              <a:rPr lang="en-US" sz="2000" b="1" dirty="0">
                <a:solidFill>
                  <a:schemeClr val="dk1"/>
                </a:solidFill>
                <a:latin typeface="Tahoma"/>
                <a:ea typeface="Tahoma"/>
                <a:cs typeface="Tahoma"/>
                <a:sym typeface="Tahoma"/>
              </a:rPr>
              <a:t>Honors-Eligible</a:t>
            </a:r>
            <a:r>
              <a:rPr lang="en-US" sz="2000" dirty="0">
                <a:solidFill>
                  <a:schemeClr val="dk1"/>
                </a:solidFill>
                <a:latin typeface="Tahoma"/>
                <a:ea typeface="Tahoma"/>
                <a:cs typeface="Tahoma"/>
                <a:sym typeface="Tahoma"/>
              </a:rPr>
              <a:t>:</a:t>
            </a:r>
            <a:r>
              <a:rPr lang="en-US" sz="2000" b="1" dirty="0">
                <a:solidFill>
                  <a:srgbClr val="FF0000"/>
                </a:solidFill>
                <a:latin typeface="Tahoma"/>
                <a:ea typeface="Tahoma"/>
                <a:cs typeface="Tahoma"/>
                <a:sym typeface="Tahoma"/>
              </a:rPr>
              <a:t> </a:t>
            </a:r>
            <a:r>
              <a:rPr lang="en-US" sz="2000" dirty="0">
                <a:solidFill>
                  <a:schemeClr val="dk1"/>
                </a:solidFill>
                <a:latin typeface="Tahoma"/>
                <a:ea typeface="Tahoma"/>
                <a:cs typeface="Tahoma"/>
                <a:sym typeface="Tahoma"/>
              </a:rPr>
              <a:t>Additional 3 (of 9) </a:t>
            </a:r>
            <a:r>
              <a:rPr lang="en-US" sz="2000" u="sng" dirty="0">
                <a:solidFill>
                  <a:schemeClr val="dk1"/>
                </a:solidFill>
                <a:latin typeface="Tahoma"/>
                <a:ea typeface="Tahoma"/>
                <a:cs typeface="Tahoma"/>
                <a:sym typeface="Tahoma"/>
              </a:rPr>
              <a:t>optional</a:t>
            </a:r>
            <a:r>
              <a:rPr lang="en-US" sz="2000" dirty="0">
                <a:solidFill>
                  <a:schemeClr val="dk1"/>
                </a:solidFill>
                <a:latin typeface="Tahoma"/>
                <a:ea typeface="Tahoma"/>
                <a:cs typeface="Tahoma"/>
                <a:sym typeface="Tahoma"/>
              </a:rPr>
              <a:t> WBA’s completed by the deadline.</a:t>
            </a:r>
          </a:p>
          <a:p>
            <a:pPr marL="12700" marR="661035" lvl="0" indent="0" algn="l" rtl="0">
              <a:lnSpc>
                <a:spcPct val="100000"/>
              </a:lnSpc>
              <a:spcBef>
                <a:spcPts val="0"/>
              </a:spcBef>
              <a:spcAft>
                <a:spcPts val="0"/>
              </a:spcAft>
              <a:buNone/>
            </a:pPr>
            <a:endParaRPr sz="1100" dirty="0">
              <a:solidFill>
                <a:schemeClr val="dk1"/>
              </a:solidFill>
              <a:latin typeface="Tahoma"/>
              <a:ea typeface="Tahoma"/>
              <a:cs typeface="Tahoma"/>
              <a:sym typeface="Tahoma"/>
            </a:endParaRPr>
          </a:p>
          <a:p>
            <a:pPr marL="12700" marR="661035" lvl="0" indent="0" algn="l" rtl="0">
              <a:lnSpc>
                <a:spcPct val="100000"/>
              </a:lnSpc>
              <a:spcAft>
                <a:spcPts val="0"/>
              </a:spcAft>
              <a:buNone/>
            </a:pPr>
            <a:r>
              <a:rPr lang="en-US" sz="2000" b="1" dirty="0">
                <a:solidFill>
                  <a:srgbClr val="181818"/>
                </a:solidFill>
                <a:latin typeface="Tahoma"/>
                <a:ea typeface="Tahoma"/>
                <a:cs typeface="Tahoma"/>
                <a:sym typeface="Tahoma"/>
              </a:rPr>
              <a:t>Pass: </a:t>
            </a:r>
            <a:r>
              <a:rPr lang="en-US" sz="2000" dirty="0">
                <a:solidFill>
                  <a:srgbClr val="181818"/>
                </a:solidFill>
                <a:latin typeface="Tahoma"/>
                <a:ea typeface="Tahoma"/>
                <a:cs typeface="Tahoma"/>
                <a:sym typeface="Tahoma"/>
              </a:rPr>
              <a:t>3 </a:t>
            </a:r>
            <a:r>
              <a:rPr lang="en-US" sz="2000" u="sng" dirty="0">
                <a:solidFill>
                  <a:srgbClr val="181818"/>
                </a:solidFill>
                <a:latin typeface="Tahoma"/>
                <a:ea typeface="Tahoma"/>
                <a:cs typeface="Tahoma"/>
                <a:sym typeface="Tahoma"/>
              </a:rPr>
              <a:t>required</a:t>
            </a:r>
            <a:r>
              <a:rPr lang="en-US" sz="2000" dirty="0">
                <a:solidFill>
                  <a:srgbClr val="181818"/>
                </a:solidFill>
                <a:latin typeface="Tahoma"/>
                <a:ea typeface="Tahoma"/>
                <a:cs typeface="Tahoma"/>
                <a:sym typeface="Tahoma"/>
              </a:rPr>
              <a:t> WBA’s (Gather Complete OB/GYN History; Assess and Document Labor and Delivery Progress; Interpret Fetal Heart Tracing) must be completed by the deadline.</a:t>
            </a:r>
          </a:p>
          <a:p>
            <a:pPr marL="12700" marR="661035" lvl="0" indent="0" algn="l" rtl="0">
              <a:lnSpc>
                <a:spcPct val="100000"/>
              </a:lnSpc>
              <a:spcAft>
                <a:spcPts val="0"/>
              </a:spcAft>
              <a:buNone/>
            </a:pPr>
            <a:endParaRPr sz="1100" dirty="0">
              <a:solidFill>
                <a:schemeClr val="dk1"/>
              </a:solidFill>
              <a:latin typeface="Calibri"/>
              <a:ea typeface="Calibri"/>
              <a:cs typeface="Calibri"/>
              <a:sym typeface="Calibri"/>
            </a:endParaRPr>
          </a:p>
          <a:p>
            <a:pPr marL="12700" marR="0" lvl="0" indent="0" algn="l" rtl="0">
              <a:lnSpc>
                <a:spcPct val="100000"/>
              </a:lnSpc>
              <a:buNone/>
            </a:pPr>
            <a:r>
              <a:rPr lang="en-US" sz="2000" b="1" dirty="0">
                <a:solidFill>
                  <a:srgbClr val="181818"/>
                </a:solidFill>
                <a:latin typeface="Tahoma"/>
                <a:ea typeface="Tahoma"/>
                <a:cs typeface="Tahoma"/>
                <a:sym typeface="Tahoma"/>
              </a:rPr>
              <a:t>Conditional Pass: </a:t>
            </a:r>
            <a:r>
              <a:rPr lang="en-US" sz="2000" dirty="0">
                <a:solidFill>
                  <a:srgbClr val="181818"/>
                </a:solidFill>
                <a:latin typeface="Tahoma"/>
                <a:ea typeface="Tahoma"/>
                <a:cs typeface="Tahoma"/>
                <a:sym typeface="Tahoma"/>
              </a:rPr>
              <a:t>Failure to complete and submit ALL 3 required WBA’s by the deadline.</a:t>
            </a:r>
            <a:endParaRPr sz="2000" dirty="0">
              <a:solidFill>
                <a:schemeClr val="dk1"/>
              </a:solidFill>
              <a:latin typeface="Tahoma"/>
              <a:ea typeface="Tahoma"/>
              <a:cs typeface="Tahoma"/>
              <a:sym typeface="Tahoma"/>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874874" y="690663"/>
            <a:ext cx="7629525" cy="435655"/>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Clr>
                <a:srgbClr val="007D57"/>
              </a:buClr>
              <a:buSzPts val="2800"/>
              <a:buFont typeface="Arial"/>
              <a:buNone/>
            </a:pPr>
            <a:r>
              <a:rPr lang="en-US" sz="2800" b="1" i="0" u="none" strike="noStrike" cap="none" dirty="0">
                <a:solidFill>
                  <a:srgbClr val="007D57"/>
                </a:solidFill>
                <a:latin typeface="Arial"/>
                <a:ea typeface="Arial"/>
                <a:cs typeface="Arial"/>
                <a:sym typeface="Arial"/>
              </a:rPr>
              <a:t>ATTENDANCE</a:t>
            </a:r>
            <a:endParaRPr sz="2800" b="0" i="0" u="none" strike="noStrike" cap="none" dirty="0">
              <a:solidFill>
                <a:schemeClr val="dk1"/>
              </a:solidFill>
              <a:latin typeface="Arial"/>
              <a:ea typeface="Arial"/>
              <a:cs typeface="Arial"/>
              <a:sym typeface="Arial"/>
            </a:endParaRPr>
          </a:p>
        </p:txBody>
      </p:sp>
      <p:sp>
        <p:nvSpPr>
          <p:cNvPr id="58" name="Google Shape;58;p8"/>
          <p:cNvSpPr txBox="1">
            <a:spLocks noGrp="1"/>
          </p:cNvSpPr>
          <p:nvPr>
            <p:ph type="sldNum" idx="12"/>
          </p:nvPr>
        </p:nvSpPr>
        <p:spPr>
          <a:xfrm>
            <a:off x="8313166" y="6190869"/>
            <a:ext cx="191233" cy="163693"/>
          </a:xfrm>
          <a:prstGeom prst="rect">
            <a:avLst/>
          </a:prstGeom>
          <a:noFill/>
          <a:ln>
            <a:noFill/>
          </a:ln>
        </p:spPr>
        <p:txBody>
          <a:bodyPr spcFirstLastPara="1" wrap="square" lIns="0" tIns="0" rIns="0" bIns="0" anchor="t" anchorCtr="0">
            <a:noAutofit/>
          </a:bodyPr>
          <a:lstStyle/>
          <a:p>
            <a:pPr marL="95250" marR="0" lvl="0" indent="0" algn="l" rtl="0">
              <a:lnSpc>
                <a:spcPct val="100000"/>
              </a:lnSpc>
              <a:spcBef>
                <a:spcPts val="0"/>
              </a:spcBef>
              <a:spcAft>
                <a:spcPts val="0"/>
              </a:spcAft>
              <a:buNone/>
            </a:pPr>
            <a:fld id="{00000000-1234-1234-1234-123412341234}" type="slidenum">
              <a:rPr lang="en-US" sz="1000" b="1">
                <a:solidFill>
                  <a:srgbClr val="007D57"/>
                </a:solidFill>
                <a:latin typeface="Arial"/>
                <a:ea typeface="Arial"/>
                <a:cs typeface="Arial"/>
                <a:sym typeface="Arial"/>
              </a:rPr>
              <a:t>2</a:t>
            </a:fld>
            <a:endParaRPr sz="1000">
              <a:solidFill>
                <a:schemeClr val="dk1"/>
              </a:solidFill>
              <a:latin typeface="Arial"/>
              <a:ea typeface="Arial"/>
              <a:cs typeface="Arial"/>
              <a:sym typeface="Arial"/>
            </a:endParaRPr>
          </a:p>
        </p:txBody>
      </p:sp>
      <p:sp>
        <p:nvSpPr>
          <p:cNvPr id="59" name="Google Shape;59;p8"/>
          <p:cNvSpPr txBox="1"/>
          <p:nvPr/>
        </p:nvSpPr>
        <p:spPr>
          <a:xfrm>
            <a:off x="713740" y="1371600"/>
            <a:ext cx="7223760" cy="667003"/>
          </a:xfrm>
          <a:prstGeom prst="rect">
            <a:avLst/>
          </a:prstGeom>
          <a:noFill/>
          <a:ln>
            <a:noFill/>
          </a:ln>
        </p:spPr>
        <p:txBody>
          <a:bodyPr spcFirstLastPara="1" wrap="square" lIns="0" tIns="0" rIns="0" bIns="0" anchor="t" anchorCtr="0">
            <a:noAutofit/>
          </a:bodyPr>
          <a:lstStyle/>
          <a:p>
            <a:pPr marL="354965" marR="0" lvl="0" indent="0" algn="l" rtl="0">
              <a:lnSpc>
                <a:spcPct val="100000"/>
              </a:lnSpc>
              <a:spcBef>
                <a:spcPts val="0"/>
              </a:spcBef>
              <a:spcAft>
                <a:spcPts val="0"/>
              </a:spcAft>
              <a:buNone/>
            </a:pPr>
            <a:endParaRPr sz="1800" dirty="0">
              <a:solidFill>
                <a:srgbClr val="181818"/>
              </a:solidFill>
              <a:latin typeface="Tahoma"/>
              <a:ea typeface="Tahoma"/>
              <a:cs typeface="Tahoma"/>
              <a:sym typeface="Tahoma"/>
            </a:endParaRPr>
          </a:p>
          <a:p>
            <a:pPr marL="354965" marR="0" lvl="0" indent="-342900" algn="l" rtl="0">
              <a:lnSpc>
                <a:spcPct val="100000"/>
              </a:lnSpc>
              <a:spcBef>
                <a:spcPts val="0"/>
              </a:spcBef>
              <a:spcAft>
                <a:spcPts val="0"/>
              </a:spcAft>
              <a:buClr>
                <a:srgbClr val="181818"/>
              </a:buClr>
              <a:buSzPts val="1800"/>
              <a:buFont typeface="+mj-lt"/>
              <a:buAutoNum type="arabicPeriod"/>
            </a:pPr>
            <a:r>
              <a:rPr lang="en-US" sz="1800" dirty="0">
                <a:solidFill>
                  <a:srgbClr val="181818"/>
                </a:solidFill>
                <a:latin typeface="Tahoma"/>
                <a:ea typeface="Tahoma"/>
                <a:cs typeface="Tahoma"/>
                <a:sym typeface="Tahoma"/>
              </a:rPr>
              <a:t>Mandatory to all scheduled activities</a:t>
            </a:r>
            <a:endParaRPr sz="1800" dirty="0">
              <a:solidFill>
                <a:schemeClr val="dk1"/>
              </a:solidFill>
              <a:latin typeface="Calibri"/>
              <a:ea typeface="Calibri"/>
              <a:cs typeface="Calibri"/>
              <a:sym typeface="Calibri"/>
            </a:endParaRPr>
          </a:p>
          <a:p>
            <a:pPr marL="342900" marR="0" lvl="0" indent="-342900" algn="l" rtl="0">
              <a:lnSpc>
                <a:spcPct val="55555"/>
              </a:lnSpc>
              <a:spcBef>
                <a:spcPts val="0"/>
              </a:spcBef>
              <a:spcAft>
                <a:spcPts val="0"/>
              </a:spcAft>
              <a:buClr>
                <a:srgbClr val="181818"/>
              </a:buClr>
              <a:buSzPts val="1800"/>
              <a:buFont typeface="+mj-lt"/>
              <a:buAutoNum type="arabicPeriod"/>
            </a:pPr>
            <a:endParaRPr sz="1800" dirty="0">
              <a:solidFill>
                <a:schemeClr val="dk1"/>
              </a:solidFill>
              <a:latin typeface="Calibri"/>
              <a:ea typeface="Calibri"/>
              <a:cs typeface="Calibri"/>
              <a:sym typeface="Calibri"/>
            </a:endParaRPr>
          </a:p>
          <a:p>
            <a:pPr marL="354965" marR="0" lvl="0" indent="-342900" algn="l" rtl="0">
              <a:lnSpc>
                <a:spcPct val="100000"/>
              </a:lnSpc>
              <a:spcBef>
                <a:spcPts val="0"/>
              </a:spcBef>
              <a:spcAft>
                <a:spcPts val="0"/>
              </a:spcAft>
              <a:buClr>
                <a:srgbClr val="181818"/>
              </a:buClr>
              <a:buSzPts val="1800"/>
              <a:buFont typeface="+mj-lt"/>
              <a:buAutoNum type="arabicPeriod"/>
            </a:pPr>
            <a:r>
              <a:rPr lang="en-US" sz="1800" dirty="0">
                <a:solidFill>
                  <a:srgbClr val="181818"/>
                </a:solidFill>
                <a:latin typeface="Tahoma"/>
                <a:ea typeface="Tahoma"/>
                <a:cs typeface="Tahoma"/>
                <a:sym typeface="Tahoma"/>
              </a:rPr>
              <a:t>Must be available for clinical experiences (surgeries, deliveries,  on call, </a:t>
            </a:r>
            <a:r>
              <a:rPr lang="en-US" sz="1800" dirty="0" err="1">
                <a:solidFill>
                  <a:srgbClr val="181818"/>
                </a:solidFill>
                <a:latin typeface="Tahoma"/>
                <a:ea typeface="Tahoma"/>
                <a:cs typeface="Tahoma"/>
                <a:sym typeface="Tahoma"/>
              </a:rPr>
              <a:t>etc</a:t>
            </a:r>
            <a:r>
              <a:rPr lang="en-US" sz="1800" dirty="0">
                <a:solidFill>
                  <a:srgbClr val="181818"/>
                </a:solidFill>
                <a:latin typeface="Tahoma"/>
                <a:ea typeface="Tahoma"/>
                <a:cs typeface="Tahoma"/>
                <a:sym typeface="Tahoma"/>
              </a:rPr>
              <a:t>)</a:t>
            </a:r>
            <a:endParaRPr sz="1800" dirty="0">
              <a:solidFill>
                <a:srgbClr val="181818"/>
              </a:solidFill>
              <a:latin typeface="Tahoma"/>
              <a:ea typeface="Tahoma"/>
              <a:cs typeface="Tahoma"/>
              <a:sym typeface="Tahoma"/>
            </a:endParaRPr>
          </a:p>
          <a:p>
            <a:pPr marL="469265" marR="0" lvl="0" indent="-342900" algn="l" rtl="0">
              <a:lnSpc>
                <a:spcPct val="100000"/>
              </a:lnSpc>
              <a:spcBef>
                <a:spcPts val="0"/>
              </a:spcBef>
              <a:spcAft>
                <a:spcPts val="0"/>
              </a:spcAft>
              <a:buClr>
                <a:srgbClr val="181818"/>
              </a:buClr>
              <a:buSzPts val="1800"/>
              <a:buFont typeface="+mj-lt"/>
              <a:buAutoNum type="arabicPeriod"/>
            </a:pPr>
            <a:endParaRPr sz="1800" dirty="0">
              <a:solidFill>
                <a:srgbClr val="181818"/>
              </a:solidFill>
              <a:latin typeface="Tahoma"/>
              <a:ea typeface="Tahoma"/>
              <a:cs typeface="Tahoma"/>
              <a:sym typeface="Tahoma"/>
            </a:endParaRPr>
          </a:p>
          <a:p>
            <a:pPr marL="354965" marR="0" lvl="0" indent="-342900" algn="l" rtl="0">
              <a:lnSpc>
                <a:spcPct val="100000"/>
              </a:lnSpc>
              <a:spcBef>
                <a:spcPts val="0"/>
              </a:spcBef>
              <a:spcAft>
                <a:spcPts val="0"/>
              </a:spcAft>
              <a:buClr>
                <a:srgbClr val="181818"/>
              </a:buClr>
              <a:buSzPts val="1800"/>
              <a:buFont typeface="+mj-lt"/>
              <a:buAutoNum type="arabicPeriod"/>
            </a:pPr>
            <a:r>
              <a:rPr lang="en-US" sz="1800" dirty="0">
                <a:solidFill>
                  <a:srgbClr val="181818"/>
                </a:solidFill>
                <a:latin typeface="Tahoma"/>
                <a:ea typeface="Tahoma"/>
                <a:cs typeface="Tahoma"/>
                <a:sym typeface="Tahoma"/>
              </a:rPr>
              <a:t>Clinical duties end when student experience ends or student is dismissed by </a:t>
            </a:r>
            <a:r>
              <a:rPr lang="en-US" sz="1800" u="sng" dirty="0">
                <a:solidFill>
                  <a:srgbClr val="181818"/>
                </a:solidFill>
                <a:latin typeface="Tahoma"/>
                <a:ea typeface="Tahoma"/>
                <a:cs typeface="Tahoma"/>
                <a:sym typeface="Tahoma"/>
              </a:rPr>
              <a:t>attending</a:t>
            </a:r>
            <a:r>
              <a:rPr lang="en-US" sz="1800" dirty="0">
                <a:solidFill>
                  <a:srgbClr val="181818"/>
                </a:solidFill>
                <a:latin typeface="Tahoma"/>
                <a:ea typeface="Tahoma"/>
                <a:cs typeface="Tahoma"/>
                <a:sym typeface="Tahoma"/>
              </a:rPr>
              <a:t>.</a:t>
            </a:r>
          </a:p>
          <a:p>
            <a:pPr marL="354965" marR="0" lvl="0" indent="-342900" algn="l" rtl="0">
              <a:lnSpc>
                <a:spcPct val="100000"/>
              </a:lnSpc>
              <a:spcBef>
                <a:spcPts val="0"/>
              </a:spcBef>
              <a:spcAft>
                <a:spcPts val="0"/>
              </a:spcAft>
              <a:buClr>
                <a:srgbClr val="181818"/>
              </a:buClr>
              <a:buSzPts val="1800"/>
              <a:buFont typeface="+mj-lt"/>
              <a:buAutoNum type="arabicPeriod"/>
            </a:pPr>
            <a:endParaRPr lang="en-US" sz="1800" dirty="0">
              <a:solidFill>
                <a:srgbClr val="181818"/>
              </a:solidFill>
              <a:latin typeface="Tahoma"/>
              <a:ea typeface="Tahoma"/>
              <a:cs typeface="Tahoma"/>
              <a:sym typeface="Tahoma"/>
            </a:endParaRPr>
          </a:p>
          <a:p>
            <a:pPr marL="354965" marR="0" lvl="0" indent="-342900" algn="l" rtl="0">
              <a:lnSpc>
                <a:spcPct val="100000"/>
              </a:lnSpc>
              <a:spcBef>
                <a:spcPts val="0"/>
              </a:spcBef>
              <a:spcAft>
                <a:spcPts val="0"/>
              </a:spcAft>
              <a:buClr>
                <a:srgbClr val="181818"/>
              </a:buClr>
              <a:buSzPts val="1800"/>
              <a:buFont typeface="+mj-lt"/>
              <a:buAutoNum type="arabicPeriod"/>
            </a:pPr>
            <a:r>
              <a:rPr lang="en-US" sz="1800" dirty="0">
                <a:solidFill>
                  <a:srgbClr val="181818"/>
                </a:solidFill>
                <a:latin typeface="Tahoma"/>
                <a:ea typeface="Tahoma"/>
                <a:cs typeface="Tahoma"/>
                <a:sym typeface="Tahoma"/>
              </a:rPr>
              <a:t>Any changes to individual schedules must be approved in advance by Clerkship Director and/or Community Clerkship Assistant, failure to comply=Unprofessional Mark</a:t>
            </a:r>
          </a:p>
          <a:p>
            <a:pPr marL="354965" marR="0" lvl="0" indent="-342900" algn="l" rtl="0">
              <a:lnSpc>
                <a:spcPct val="100000"/>
              </a:lnSpc>
              <a:spcBef>
                <a:spcPts val="0"/>
              </a:spcBef>
              <a:spcAft>
                <a:spcPts val="0"/>
              </a:spcAft>
              <a:buClr>
                <a:srgbClr val="181818"/>
              </a:buClr>
              <a:buSzPts val="1800"/>
              <a:buFont typeface="+mj-lt"/>
              <a:buAutoNum type="arabicPeriod"/>
            </a:pPr>
            <a:endParaRPr lang="en-US" sz="1800" dirty="0">
              <a:solidFill>
                <a:srgbClr val="181818"/>
              </a:solidFill>
              <a:latin typeface="Tahoma"/>
              <a:ea typeface="Tahoma"/>
              <a:cs typeface="Tahoma"/>
              <a:sym typeface="Tahoma"/>
            </a:endParaRPr>
          </a:p>
          <a:p>
            <a:pPr marL="354965" marR="0" lvl="0" indent="-342900" algn="l" rtl="0">
              <a:lnSpc>
                <a:spcPct val="100000"/>
              </a:lnSpc>
              <a:spcBef>
                <a:spcPts val="0"/>
              </a:spcBef>
              <a:spcAft>
                <a:spcPts val="0"/>
              </a:spcAft>
              <a:buClr>
                <a:srgbClr val="181818"/>
              </a:buClr>
              <a:buSzPts val="1800"/>
              <a:buFont typeface="+mj-lt"/>
              <a:buAutoNum type="arabicPeriod"/>
            </a:pPr>
            <a:endParaRPr lang="en-US" sz="1800" dirty="0">
              <a:solidFill>
                <a:srgbClr val="181818"/>
              </a:solidFill>
              <a:latin typeface="Tahoma"/>
              <a:ea typeface="Tahoma"/>
              <a:cs typeface="Tahoma"/>
              <a:sym typeface="Tahoma"/>
            </a:endParaRPr>
          </a:p>
          <a:p>
            <a:pPr marL="354965" marR="0" lvl="0" indent="-342900" algn="l" rtl="0">
              <a:lnSpc>
                <a:spcPct val="100000"/>
              </a:lnSpc>
              <a:spcBef>
                <a:spcPts val="0"/>
              </a:spcBef>
              <a:spcAft>
                <a:spcPts val="0"/>
              </a:spcAft>
              <a:buClr>
                <a:srgbClr val="181818"/>
              </a:buClr>
              <a:buSzPts val="1800"/>
              <a:buFont typeface="+mj-lt"/>
              <a:buAutoNum type="arabicPeriod"/>
            </a:pPr>
            <a:endParaRPr lang="en-US" sz="1800" dirty="0">
              <a:solidFill>
                <a:srgbClr val="181818"/>
              </a:solidFill>
              <a:latin typeface="Tahoma"/>
              <a:ea typeface="Tahoma"/>
              <a:cs typeface="Tahoma"/>
              <a:sym typeface="Tahoma"/>
            </a:endParaRPr>
          </a:p>
          <a:p>
            <a:pPr marL="354965" marR="0" lvl="0" indent="-342900" algn="l" rtl="0">
              <a:lnSpc>
                <a:spcPct val="100000"/>
              </a:lnSpc>
              <a:spcBef>
                <a:spcPts val="0"/>
              </a:spcBef>
              <a:spcAft>
                <a:spcPts val="0"/>
              </a:spcAft>
              <a:buClr>
                <a:srgbClr val="181818"/>
              </a:buClr>
              <a:buSzPts val="1800"/>
              <a:buFont typeface="+mj-lt"/>
              <a:buAutoNum type="arabicPeriod"/>
            </a:pPr>
            <a:endParaRPr sz="1800" dirty="0">
              <a:solidFill>
                <a:schemeClr val="dk1"/>
              </a:solidFill>
              <a:latin typeface="Tahoma"/>
              <a:ea typeface="Tahoma"/>
              <a:cs typeface="Tahoma"/>
              <a:sym typeface="Tahoma"/>
            </a:endParaRPr>
          </a:p>
        </p:txBody>
      </p:sp>
      <p:sp>
        <p:nvSpPr>
          <p:cNvPr id="60" name="Google Shape;60;p8"/>
          <p:cNvSpPr txBox="1"/>
          <p:nvPr/>
        </p:nvSpPr>
        <p:spPr>
          <a:xfrm>
            <a:off x="1113791" y="2038588"/>
            <a:ext cx="6779895" cy="435655"/>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None/>
            </a:pPr>
            <a:endParaRPr sz="1400" dirty="0">
              <a:solidFill>
                <a:schemeClr val="dk1"/>
              </a:solidFill>
              <a:latin typeface="Tahoma"/>
              <a:ea typeface="Tahoma"/>
              <a:cs typeface="Tahoma"/>
              <a:sym typeface="Tahoma"/>
            </a:endParaRPr>
          </a:p>
        </p:txBody>
      </p:sp>
      <p:sp>
        <p:nvSpPr>
          <p:cNvPr id="61" name="Google Shape;61;p8"/>
          <p:cNvSpPr txBox="1"/>
          <p:nvPr/>
        </p:nvSpPr>
        <p:spPr>
          <a:xfrm>
            <a:off x="666440" y="3586584"/>
            <a:ext cx="7560300" cy="1944204"/>
          </a:xfrm>
          <a:prstGeom prst="rect">
            <a:avLst/>
          </a:prstGeom>
          <a:noFill/>
          <a:ln>
            <a:noFill/>
          </a:ln>
        </p:spPr>
        <p:txBody>
          <a:bodyPr spcFirstLastPara="1" wrap="square" lIns="0" tIns="0" rIns="0" bIns="0" anchor="t" anchorCtr="0">
            <a:noAutofit/>
          </a:bodyPr>
          <a:lstStyle/>
          <a:p>
            <a:pPr marL="355600" lvl="0"/>
            <a:endParaRPr lang="en-US" sz="1800" dirty="0">
              <a:solidFill>
                <a:schemeClr val="dk1"/>
              </a:solidFill>
              <a:latin typeface="Tahoma"/>
              <a:ea typeface="Tahoma"/>
              <a:cs typeface="Tahoma"/>
              <a:sym typeface="Tahoma"/>
            </a:endParaRPr>
          </a:p>
          <a:p>
            <a:pPr marL="355600" lvl="0"/>
            <a:endParaRPr lang="en-US" sz="1800" dirty="0">
              <a:solidFill>
                <a:schemeClr val="dk1"/>
              </a:solidFill>
              <a:latin typeface="Tahoma"/>
              <a:ea typeface="Tahoma"/>
              <a:cs typeface="Tahoma"/>
              <a:sym typeface="Tahoma"/>
            </a:endParaRPr>
          </a:p>
          <a:p>
            <a:pPr marL="355600" lvl="0"/>
            <a:endParaRPr lang="en-US" sz="1800" dirty="0">
              <a:solidFill>
                <a:schemeClr val="dk1"/>
              </a:solidFill>
              <a:latin typeface="Tahoma"/>
              <a:ea typeface="Tahoma"/>
              <a:cs typeface="Tahoma"/>
              <a:sym typeface="Tahoma"/>
            </a:endParaRPr>
          </a:p>
          <a:p>
            <a:pPr marL="355600" lvl="0"/>
            <a:endParaRPr lang="en-US" sz="1800" dirty="0">
              <a:solidFill>
                <a:schemeClr val="dk1"/>
              </a:solidFill>
              <a:latin typeface="Tahoma"/>
              <a:ea typeface="Tahoma"/>
              <a:cs typeface="Tahoma"/>
              <a:sym typeface="Tahoma"/>
            </a:endParaRPr>
          </a:p>
          <a:p>
            <a:pPr marL="355600" lvl="0"/>
            <a:r>
              <a:rPr lang="en-US" sz="1800" dirty="0">
                <a:solidFill>
                  <a:schemeClr val="dk1"/>
                </a:solidFill>
                <a:latin typeface="Tahoma"/>
                <a:ea typeface="Tahoma"/>
                <a:cs typeface="Tahoma"/>
                <a:sym typeface="Tahoma"/>
              </a:rPr>
              <a:t>5. Tardiness and unexcused absences = Unprofessional Mark on CPE form</a:t>
            </a:r>
            <a:endParaRPr sz="1800" dirty="0">
              <a:solidFill>
                <a:schemeClr val="dk1"/>
              </a:solidFill>
              <a:latin typeface="Tahoma"/>
              <a:ea typeface="Tahoma"/>
              <a:cs typeface="Tahoma"/>
              <a:sym typeface="Tahoma"/>
            </a:endParaR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6"/>
          <p:cNvSpPr txBox="1"/>
          <p:nvPr/>
        </p:nvSpPr>
        <p:spPr>
          <a:xfrm>
            <a:off x="757237" y="445643"/>
            <a:ext cx="3651250" cy="719455"/>
          </a:xfrm>
          <a:prstGeom prst="rect">
            <a:avLst/>
          </a:prstGeom>
          <a:noFill/>
          <a:ln>
            <a:noFill/>
          </a:ln>
        </p:spPr>
        <p:txBody>
          <a:bodyPr spcFirstLastPara="1" wrap="square" lIns="0" tIns="0" rIns="0" bIns="0" anchor="t" anchorCtr="0">
            <a:noAutofit/>
          </a:bodyPr>
          <a:lstStyle/>
          <a:p>
            <a:pPr marL="12700" marR="12700" lvl="0" indent="0" algn="l" rtl="0">
              <a:lnSpc>
                <a:spcPct val="101785"/>
              </a:lnSpc>
              <a:spcBef>
                <a:spcPts val="0"/>
              </a:spcBef>
              <a:spcAft>
                <a:spcPts val="0"/>
              </a:spcAft>
              <a:buNone/>
            </a:pPr>
            <a:r>
              <a:rPr lang="en-US" sz="2400" b="1">
                <a:solidFill>
                  <a:srgbClr val="007D57"/>
                </a:solidFill>
                <a:latin typeface="Arial"/>
                <a:ea typeface="Arial"/>
                <a:cs typeface="Arial"/>
                <a:sym typeface="Arial"/>
              </a:rPr>
              <a:t>WORKPLACE BASED ASSESSMENTS</a:t>
            </a:r>
            <a:endParaRPr sz="2400">
              <a:solidFill>
                <a:schemeClr val="dk1"/>
              </a:solidFill>
              <a:latin typeface="Arial"/>
              <a:ea typeface="Arial"/>
              <a:cs typeface="Arial"/>
              <a:sym typeface="Arial"/>
            </a:endParaRPr>
          </a:p>
        </p:txBody>
      </p:sp>
      <p:sp>
        <p:nvSpPr>
          <p:cNvPr id="192" name="Google Shape;192;p26"/>
          <p:cNvSpPr txBox="1">
            <a:spLocks noGrp="1"/>
          </p:cNvSpPr>
          <p:nvPr>
            <p:ph type="sldNum" idx="12"/>
          </p:nvPr>
        </p:nvSpPr>
        <p:spPr>
          <a:xfrm>
            <a:off x="8165201" y="6190875"/>
            <a:ext cx="339300" cy="163800"/>
          </a:xfrm>
          <a:prstGeom prst="rect">
            <a:avLst/>
          </a:prstGeom>
          <a:noFill/>
          <a:ln>
            <a:noFill/>
          </a:ln>
        </p:spPr>
        <p:txBody>
          <a:bodyPr spcFirstLastPara="1" wrap="square" lIns="0" tIns="0" rIns="0" bIns="0" anchor="t" anchorCtr="0">
            <a:noAutofit/>
          </a:bodyPr>
          <a:lstStyle/>
          <a:p>
            <a:pPr marL="95250" marR="0" lvl="0" indent="0" algn="l" rtl="0">
              <a:lnSpc>
                <a:spcPct val="100000"/>
              </a:lnSpc>
              <a:spcBef>
                <a:spcPts val="0"/>
              </a:spcBef>
              <a:spcAft>
                <a:spcPts val="0"/>
              </a:spcAft>
              <a:buNone/>
            </a:pPr>
            <a:fld id="{00000000-1234-1234-1234-123412341234}" type="slidenum">
              <a:rPr lang="en-US" sz="1000" b="1">
                <a:solidFill>
                  <a:srgbClr val="007D57"/>
                </a:solidFill>
                <a:latin typeface="Arial"/>
                <a:ea typeface="Arial"/>
                <a:cs typeface="Arial"/>
                <a:sym typeface="Arial"/>
              </a:rPr>
              <a:t>20</a:t>
            </a:fld>
            <a:endParaRPr sz="1000">
              <a:solidFill>
                <a:schemeClr val="dk1"/>
              </a:solidFill>
              <a:latin typeface="Arial"/>
              <a:ea typeface="Arial"/>
              <a:cs typeface="Arial"/>
              <a:sym typeface="Arial"/>
            </a:endParaRPr>
          </a:p>
        </p:txBody>
      </p:sp>
      <p:sp>
        <p:nvSpPr>
          <p:cNvPr id="193" name="Google Shape;193;p26"/>
          <p:cNvSpPr txBox="1"/>
          <p:nvPr/>
        </p:nvSpPr>
        <p:spPr>
          <a:xfrm>
            <a:off x="853439" y="1441196"/>
            <a:ext cx="7503159" cy="3805507"/>
          </a:xfrm>
          <a:prstGeom prst="rect">
            <a:avLst/>
          </a:prstGeom>
          <a:noFill/>
          <a:ln>
            <a:noFill/>
          </a:ln>
        </p:spPr>
        <p:txBody>
          <a:bodyPr spcFirstLastPara="1" wrap="square" lIns="0" tIns="0" rIns="0" bIns="0" anchor="t" anchorCtr="0">
            <a:noAutofit/>
          </a:bodyPr>
          <a:lstStyle/>
          <a:p>
            <a:pPr marL="35560" marR="465455" lvl="0" indent="0" algn="l" rtl="0">
              <a:spcBef>
                <a:spcPts val="0"/>
              </a:spcBef>
              <a:spcAft>
                <a:spcPts val="0"/>
              </a:spcAft>
              <a:buNone/>
            </a:pPr>
            <a:r>
              <a:rPr lang="en-US" sz="2000" b="1" dirty="0">
                <a:solidFill>
                  <a:schemeClr val="dk1"/>
                </a:solidFill>
                <a:latin typeface="Tahoma"/>
                <a:ea typeface="Tahoma"/>
                <a:cs typeface="Tahoma"/>
                <a:sym typeface="Tahoma"/>
              </a:rPr>
              <a:t>A single assessment type will only count one time. </a:t>
            </a:r>
            <a:endParaRPr sz="2000" dirty="0">
              <a:solidFill>
                <a:schemeClr val="dk1"/>
              </a:solidFill>
              <a:latin typeface="Tahoma"/>
              <a:ea typeface="Tahoma"/>
              <a:cs typeface="Tahoma"/>
              <a:sym typeface="Tahoma"/>
            </a:endParaRPr>
          </a:p>
          <a:p>
            <a:pPr marL="35560" marR="465455" lvl="0" indent="0" algn="l" rtl="0">
              <a:spcBef>
                <a:spcPts val="0"/>
              </a:spcBef>
              <a:spcAft>
                <a:spcPts val="0"/>
              </a:spcAft>
              <a:buClr>
                <a:schemeClr val="dk1"/>
              </a:buClr>
              <a:buFont typeface="Arial"/>
              <a:buNone/>
            </a:pPr>
            <a:r>
              <a:rPr lang="en-US" sz="2000" dirty="0">
                <a:solidFill>
                  <a:schemeClr val="dk1"/>
                </a:solidFill>
                <a:latin typeface="Tahoma"/>
                <a:ea typeface="Tahoma"/>
                <a:cs typeface="Tahoma"/>
                <a:sym typeface="Tahoma"/>
              </a:rPr>
              <a:t>If one of the 3 required WBA’s is completed twice, it will only count once toward the Pass requirement.</a:t>
            </a:r>
            <a:endParaRPr dirty="0">
              <a:solidFill>
                <a:schemeClr val="dk1"/>
              </a:solidFill>
            </a:endParaRPr>
          </a:p>
          <a:p>
            <a:pPr marL="35560" marR="465455" lvl="0" indent="0" algn="l" rtl="0">
              <a:spcBef>
                <a:spcPts val="0"/>
              </a:spcBef>
              <a:spcAft>
                <a:spcPts val="0"/>
              </a:spcAft>
              <a:buNone/>
            </a:pPr>
            <a:r>
              <a:rPr lang="en-US" sz="2000" dirty="0">
                <a:solidFill>
                  <a:schemeClr val="dk1"/>
                </a:solidFill>
                <a:latin typeface="Tahoma"/>
                <a:ea typeface="Tahoma"/>
                <a:cs typeface="Tahoma"/>
                <a:sym typeface="Tahoma"/>
              </a:rPr>
              <a:t>If one of the 9 optional WBA choices is completed twice, it will only count once toward the Honors-eligible requirement.</a:t>
            </a:r>
            <a:endParaRPr dirty="0"/>
          </a:p>
          <a:p>
            <a:pPr marL="35560" marR="465455" lvl="0" indent="0" algn="l" rtl="0">
              <a:lnSpc>
                <a:spcPct val="100000"/>
              </a:lnSpc>
              <a:spcBef>
                <a:spcPts val="0"/>
              </a:spcBef>
              <a:spcAft>
                <a:spcPts val="0"/>
              </a:spcAft>
              <a:buNone/>
            </a:pPr>
            <a:endParaRPr sz="2000" dirty="0">
              <a:solidFill>
                <a:schemeClr val="dk1"/>
              </a:solidFill>
              <a:latin typeface="Tahoma"/>
              <a:ea typeface="Tahoma"/>
              <a:cs typeface="Tahoma"/>
              <a:sym typeface="Tahoma"/>
            </a:endParaRPr>
          </a:p>
          <a:p>
            <a:pPr marL="0" marR="0" lvl="0" indent="0" algn="l" rtl="0">
              <a:spcBef>
                <a:spcPts val="0"/>
              </a:spcBef>
              <a:spcAft>
                <a:spcPts val="0"/>
              </a:spcAft>
              <a:buNone/>
            </a:pPr>
            <a:r>
              <a:rPr lang="en-US" sz="2000" b="1" dirty="0">
                <a:solidFill>
                  <a:srgbClr val="C00000"/>
                </a:solidFill>
                <a:latin typeface="Tahoma"/>
                <a:ea typeface="Tahoma"/>
                <a:cs typeface="Tahoma"/>
                <a:sym typeface="Tahoma"/>
              </a:rPr>
              <a:t>REMEDIATION</a:t>
            </a:r>
            <a:r>
              <a:rPr lang="en-US" sz="2000" dirty="0">
                <a:solidFill>
                  <a:srgbClr val="C00000"/>
                </a:solidFill>
                <a:latin typeface="Tahoma"/>
                <a:ea typeface="Tahoma"/>
                <a:cs typeface="Tahoma"/>
                <a:sym typeface="Tahoma"/>
              </a:rPr>
              <a:t>:</a:t>
            </a:r>
          </a:p>
          <a:p>
            <a:pPr marL="0" marR="0" lvl="0" indent="0" algn="l" rtl="0">
              <a:spcBef>
                <a:spcPts val="0"/>
              </a:spcBef>
              <a:spcAft>
                <a:spcPts val="0"/>
              </a:spcAft>
              <a:buNone/>
            </a:pPr>
            <a:endParaRPr dirty="0"/>
          </a:p>
          <a:p>
            <a:pPr marL="0" marR="0" lvl="0" indent="0" algn="l" rtl="0">
              <a:spcBef>
                <a:spcPts val="0"/>
              </a:spcBef>
              <a:spcAft>
                <a:spcPts val="0"/>
              </a:spcAft>
              <a:buNone/>
            </a:pPr>
            <a:r>
              <a:rPr lang="en-US" sz="2000" b="1" dirty="0">
                <a:solidFill>
                  <a:schemeClr val="dk1"/>
                </a:solidFill>
                <a:latin typeface="Tahoma"/>
                <a:ea typeface="Tahoma"/>
                <a:cs typeface="Tahoma"/>
                <a:sym typeface="Tahoma"/>
              </a:rPr>
              <a:t>CP/P:  </a:t>
            </a:r>
            <a:r>
              <a:rPr lang="en-US" sz="2000" dirty="0">
                <a:solidFill>
                  <a:schemeClr val="dk1"/>
                </a:solidFill>
                <a:latin typeface="Tahoma"/>
                <a:ea typeface="Tahoma"/>
                <a:cs typeface="Tahoma"/>
                <a:sym typeface="Tahoma"/>
              </a:rPr>
              <a:t>Student must complete the WBA (s) not previously completed by 2</a:t>
            </a:r>
            <a:r>
              <a:rPr lang="en-US" sz="2000" baseline="30000" dirty="0">
                <a:solidFill>
                  <a:schemeClr val="dk1"/>
                </a:solidFill>
                <a:latin typeface="Tahoma"/>
                <a:ea typeface="Tahoma"/>
                <a:cs typeface="Tahoma"/>
                <a:sym typeface="Tahoma"/>
              </a:rPr>
              <a:t>nd</a:t>
            </a:r>
            <a:r>
              <a:rPr lang="en-US" sz="2000" dirty="0">
                <a:solidFill>
                  <a:schemeClr val="dk1"/>
                </a:solidFill>
                <a:latin typeface="Tahoma"/>
                <a:ea typeface="Tahoma"/>
                <a:cs typeface="Tahoma"/>
                <a:sym typeface="Tahoma"/>
              </a:rPr>
              <a:t> Friday following the end of the clerkship.</a:t>
            </a:r>
          </a:p>
          <a:p>
            <a:pPr marL="0" marR="0" lvl="0" indent="0" algn="l" rtl="0">
              <a:spcBef>
                <a:spcPts val="0"/>
              </a:spcBef>
              <a:spcAft>
                <a:spcPts val="0"/>
              </a:spcAft>
              <a:buNone/>
            </a:pPr>
            <a:endParaRPr dirty="0"/>
          </a:p>
          <a:p>
            <a:pPr marL="0" marR="0" lvl="0" indent="0" algn="l" rtl="0">
              <a:spcBef>
                <a:spcPts val="0"/>
              </a:spcBef>
              <a:spcAft>
                <a:spcPts val="0"/>
              </a:spcAft>
              <a:buNone/>
            </a:pPr>
            <a:r>
              <a:rPr lang="en-US" sz="2000" b="1" dirty="0">
                <a:solidFill>
                  <a:schemeClr val="dk1"/>
                </a:solidFill>
                <a:latin typeface="Tahoma"/>
                <a:ea typeface="Tahoma"/>
                <a:cs typeface="Tahoma"/>
                <a:sym typeface="Tahoma"/>
              </a:rPr>
              <a:t>CP/N:</a:t>
            </a:r>
            <a:r>
              <a:rPr lang="en-US" sz="2000" dirty="0">
                <a:solidFill>
                  <a:schemeClr val="dk1"/>
                </a:solidFill>
                <a:latin typeface="Tahoma"/>
                <a:ea typeface="Tahoma"/>
                <a:cs typeface="Tahoma"/>
                <a:sym typeface="Tahoma"/>
              </a:rPr>
              <a:t>  Repeat entire clerkship.</a:t>
            </a:r>
            <a:endParaRPr dirty="0"/>
          </a:p>
          <a:p>
            <a:pPr marL="35560" marR="465455" lvl="0" indent="0" algn="l" rtl="0">
              <a:lnSpc>
                <a:spcPct val="100000"/>
              </a:lnSpc>
              <a:spcBef>
                <a:spcPts val="0"/>
              </a:spcBef>
              <a:spcAft>
                <a:spcPts val="0"/>
              </a:spcAft>
              <a:buNone/>
            </a:pPr>
            <a:endParaRPr sz="2400" dirty="0">
              <a:solidFill>
                <a:schemeClr val="dk1"/>
              </a:solidFill>
              <a:latin typeface="Tahoma"/>
              <a:ea typeface="Tahoma"/>
              <a:cs typeface="Tahoma"/>
              <a:sym typeface="Tahoma"/>
            </a:endParaRP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7"/>
          <p:cNvSpPr txBox="1">
            <a:spLocks noGrp="1"/>
          </p:cNvSpPr>
          <p:nvPr>
            <p:ph type="title"/>
          </p:nvPr>
        </p:nvSpPr>
        <p:spPr>
          <a:xfrm>
            <a:off x="873919" y="757238"/>
            <a:ext cx="7396162" cy="310814"/>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Clr>
                <a:srgbClr val="007D57"/>
              </a:buClr>
              <a:buSzPts val="2800"/>
              <a:buFont typeface="Arial"/>
              <a:buNone/>
            </a:pPr>
            <a:r>
              <a:rPr lang="en-US" sz="2800" b="1" i="0" u="none" strike="noStrike" cap="none" dirty="0">
                <a:solidFill>
                  <a:srgbClr val="007D57"/>
                </a:solidFill>
                <a:latin typeface="Arial"/>
                <a:ea typeface="Arial"/>
                <a:cs typeface="Arial"/>
                <a:sym typeface="Arial"/>
              </a:rPr>
              <a:t>PATIENT ENCOUNTER LOG</a:t>
            </a:r>
            <a:endParaRPr sz="2800" b="0" i="0" u="none" strike="noStrike" cap="none" dirty="0">
              <a:solidFill>
                <a:schemeClr val="dk1"/>
              </a:solidFill>
              <a:latin typeface="Arial"/>
              <a:ea typeface="Arial"/>
              <a:cs typeface="Arial"/>
              <a:sym typeface="Arial"/>
            </a:endParaRPr>
          </a:p>
        </p:txBody>
      </p:sp>
      <p:sp>
        <p:nvSpPr>
          <p:cNvPr id="199" name="Google Shape;199;p27"/>
          <p:cNvSpPr txBox="1">
            <a:spLocks noGrp="1"/>
          </p:cNvSpPr>
          <p:nvPr>
            <p:ph type="sldNum" idx="12"/>
          </p:nvPr>
        </p:nvSpPr>
        <p:spPr>
          <a:xfrm>
            <a:off x="8313166" y="6190869"/>
            <a:ext cx="191233" cy="163693"/>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r>
              <a:rPr lang="en-US" dirty="0"/>
              <a:t>21</a:t>
            </a:r>
            <a:endParaRPr sz="1000" dirty="0">
              <a:solidFill>
                <a:schemeClr val="dk1"/>
              </a:solidFill>
              <a:latin typeface="Arial"/>
              <a:ea typeface="Arial"/>
              <a:cs typeface="Arial"/>
              <a:sym typeface="Arial"/>
            </a:endParaRPr>
          </a:p>
        </p:txBody>
      </p:sp>
      <p:sp>
        <p:nvSpPr>
          <p:cNvPr id="200" name="Google Shape;200;p27"/>
          <p:cNvSpPr txBox="1"/>
          <p:nvPr/>
        </p:nvSpPr>
        <p:spPr>
          <a:xfrm>
            <a:off x="757237" y="1524000"/>
            <a:ext cx="7863840" cy="3729100"/>
          </a:xfrm>
          <a:prstGeom prst="rect">
            <a:avLst/>
          </a:prstGeom>
          <a:noFill/>
          <a:ln>
            <a:noFill/>
          </a:ln>
        </p:spPr>
        <p:txBody>
          <a:bodyPr spcFirstLastPara="1" wrap="square" lIns="0" tIns="0" rIns="0" bIns="0" anchor="t" anchorCtr="0">
            <a:noAutofit/>
          </a:bodyPr>
          <a:lstStyle/>
          <a:p>
            <a:pPr marL="12700" marR="0" lvl="0" indent="0" algn="l" rtl="0">
              <a:spcBef>
                <a:spcPts val="0"/>
              </a:spcBef>
              <a:spcAft>
                <a:spcPts val="0"/>
              </a:spcAft>
              <a:buNone/>
            </a:pPr>
            <a:r>
              <a:rPr lang="en-US" sz="2000" b="1" dirty="0">
                <a:solidFill>
                  <a:srgbClr val="C00000"/>
                </a:solidFill>
                <a:latin typeface="Tahoma"/>
                <a:ea typeface="Tahoma"/>
                <a:cs typeface="Tahoma"/>
                <a:sym typeface="Tahoma"/>
              </a:rPr>
              <a:t>DUE DATE: </a:t>
            </a:r>
            <a:r>
              <a:rPr lang="en-US" sz="2000" b="1" dirty="0">
                <a:solidFill>
                  <a:schemeClr val="dk1"/>
                </a:solidFill>
                <a:latin typeface="Tahoma"/>
                <a:ea typeface="Tahoma"/>
                <a:cs typeface="Tahoma"/>
                <a:sym typeface="Tahoma"/>
              </a:rPr>
              <a:t>by 12:00 noon  on  Friday  of 4</a:t>
            </a:r>
            <a:r>
              <a:rPr lang="en-US" sz="2000" b="1" baseline="30000" dirty="0">
                <a:solidFill>
                  <a:schemeClr val="dk1"/>
                </a:solidFill>
                <a:latin typeface="Tahoma"/>
                <a:ea typeface="Tahoma"/>
                <a:cs typeface="Tahoma"/>
                <a:sym typeface="Tahoma"/>
              </a:rPr>
              <a:t>th</a:t>
            </a:r>
            <a:r>
              <a:rPr lang="en-US" sz="2000" b="1" dirty="0">
                <a:solidFill>
                  <a:schemeClr val="dk1"/>
                </a:solidFill>
                <a:latin typeface="Tahoma"/>
                <a:ea typeface="Tahoma"/>
                <a:cs typeface="Tahoma"/>
                <a:sym typeface="Tahoma"/>
              </a:rPr>
              <a:t> week</a:t>
            </a:r>
            <a:r>
              <a:rPr lang="en-US" sz="2000" dirty="0">
                <a:solidFill>
                  <a:schemeClr val="dk1"/>
                </a:solidFill>
                <a:latin typeface="Tahoma"/>
                <a:ea typeface="Tahoma"/>
                <a:cs typeface="Tahoma"/>
                <a:sym typeface="Tahoma"/>
              </a:rPr>
              <a:t> of the clerkship</a:t>
            </a:r>
            <a:endParaRPr sz="2000" dirty="0"/>
          </a:p>
          <a:p>
            <a:pPr marL="12700" marR="0" lvl="0" indent="0" algn="l" rtl="0">
              <a:lnSpc>
                <a:spcPct val="100000"/>
              </a:lnSpc>
              <a:spcBef>
                <a:spcPts val="0"/>
              </a:spcBef>
              <a:spcAft>
                <a:spcPts val="0"/>
              </a:spcAft>
              <a:buNone/>
            </a:pPr>
            <a:endParaRPr sz="2000" b="1" u="sng" dirty="0">
              <a:solidFill>
                <a:srgbClr val="C00000"/>
              </a:solidFill>
              <a:latin typeface="Tahoma"/>
              <a:ea typeface="Tahoma"/>
              <a:cs typeface="Tahoma"/>
              <a:sym typeface="Tahoma"/>
            </a:endParaRPr>
          </a:p>
          <a:p>
            <a:pPr marL="12700" marR="0" lvl="0" indent="0" algn="l" rtl="0">
              <a:lnSpc>
                <a:spcPct val="100000"/>
              </a:lnSpc>
              <a:spcBef>
                <a:spcPts val="0"/>
              </a:spcBef>
              <a:spcAft>
                <a:spcPts val="0"/>
              </a:spcAft>
              <a:buNone/>
            </a:pPr>
            <a:r>
              <a:rPr lang="en-US" sz="2000" b="1" dirty="0">
                <a:solidFill>
                  <a:srgbClr val="C00000"/>
                </a:solidFill>
                <a:latin typeface="Tahoma"/>
                <a:ea typeface="Tahoma"/>
                <a:cs typeface="Tahoma"/>
                <a:sym typeface="Tahoma"/>
              </a:rPr>
              <a:t>GRADING:</a:t>
            </a:r>
            <a:endParaRPr sz="2000" dirty="0">
              <a:solidFill>
                <a:schemeClr val="dk1"/>
              </a:solidFill>
              <a:latin typeface="Tahoma"/>
              <a:ea typeface="Tahoma"/>
              <a:cs typeface="Tahoma"/>
              <a:sym typeface="Tahoma"/>
            </a:endParaRPr>
          </a:p>
          <a:p>
            <a:pPr marL="355600" marR="835660" lvl="0" indent="-342900" algn="l" rtl="0">
              <a:lnSpc>
                <a:spcPct val="100000"/>
              </a:lnSpc>
              <a:spcBef>
                <a:spcPts val="0"/>
              </a:spcBef>
              <a:spcAft>
                <a:spcPts val="0"/>
              </a:spcAft>
              <a:buClr>
                <a:srgbClr val="C00000"/>
              </a:buClr>
              <a:buSzPts val="2400"/>
              <a:buFont typeface="Arial"/>
              <a:buChar char="•"/>
            </a:pPr>
            <a:r>
              <a:rPr lang="en-US" sz="2000" b="1" dirty="0">
                <a:solidFill>
                  <a:schemeClr val="dk1"/>
                </a:solidFill>
                <a:latin typeface="Tahoma"/>
                <a:ea typeface="Tahoma"/>
                <a:cs typeface="Tahoma"/>
                <a:sym typeface="Tahoma"/>
              </a:rPr>
              <a:t>Pass:</a:t>
            </a:r>
            <a:r>
              <a:rPr lang="en-US" sz="2000" b="1" dirty="0">
                <a:solidFill>
                  <a:srgbClr val="C00000"/>
                </a:solidFill>
                <a:latin typeface="Tahoma"/>
                <a:ea typeface="Tahoma"/>
                <a:cs typeface="Tahoma"/>
                <a:sym typeface="Tahoma"/>
              </a:rPr>
              <a:t> </a:t>
            </a:r>
            <a:r>
              <a:rPr lang="en-US" sz="2000" dirty="0">
                <a:solidFill>
                  <a:srgbClr val="181818"/>
                </a:solidFill>
                <a:latin typeface="Tahoma"/>
                <a:ea typeface="Tahoma"/>
                <a:cs typeface="Tahoma"/>
                <a:sym typeface="Tahoma"/>
              </a:rPr>
              <a:t>Log all the required procedures and diagnoses by the deadline.</a:t>
            </a:r>
            <a:endParaRPr sz="2000" dirty="0">
              <a:solidFill>
                <a:schemeClr val="dk1"/>
              </a:solidFill>
              <a:latin typeface="Tahoma"/>
              <a:ea typeface="Tahoma"/>
              <a:cs typeface="Tahoma"/>
              <a:sym typeface="Tahoma"/>
            </a:endParaRPr>
          </a:p>
          <a:p>
            <a:pPr marL="355600" marR="219709" lvl="0" indent="-342900" algn="l" rtl="0">
              <a:lnSpc>
                <a:spcPct val="100000"/>
              </a:lnSpc>
              <a:spcBef>
                <a:spcPts val="1000"/>
              </a:spcBef>
              <a:spcAft>
                <a:spcPts val="0"/>
              </a:spcAft>
              <a:buClr>
                <a:srgbClr val="C00000"/>
              </a:buClr>
              <a:buSzPts val="2400"/>
              <a:buFont typeface="Arial"/>
              <a:buChar char="•"/>
            </a:pPr>
            <a:r>
              <a:rPr lang="en-US" sz="2000" b="1" dirty="0">
                <a:solidFill>
                  <a:schemeClr val="dk1"/>
                </a:solidFill>
                <a:latin typeface="Tahoma"/>
                <a:ea typeface="Tahoma"/>
                <a:cs typeface="Tahoma"/>
                <a:sym typeface="Tahoma"/>
              </a:rPr>
              <a:t>CP: </a:t>
            </a:r>
            <a:r>
              <a:rPr lang="en-US" sz="2000" dirty="0">
                <a:solidFill>
                  <a:srgbClr val="181818"/>
                </a:solidFill>
                <a:latin typeface="Tahoma"/>
                <a:ea typeface="Tahoma"/>
                <a:cs typeface="Tahoma"/>
                <a:sym typeface="Tahoma"/>
              </a:rPr>
              <a:t>Fail to log ALL the required procedures and diagnoses by the deadline.</a:t>
            </a:r>
            <a:endParaRPr sz="2000" dirty="0">
              <a:solidFill>
                <a:schemeClr val="dk1"/>
              </a:solidFill>
              <a:latin typeface="Tahoma"/>
              <a:ea typeface="Tahoma"/>
              <a:cs typeface="Tahoma"/>
              <a:sym typeface="Tahoma"/>
            </a:endParaRPr>
          </a:p>
          <a:p>
            <a:pPr marL="355600" marR="12700" lvl="0" indent="-342900" algn="l" rtl="0">
              <a:lnSpc>
                <a:spcPct val="100000"/>
              </a:lnSpc>
              <a:spcBef>
                <a:spcPts val="1000"/>
              </a:spcBef>
              <a:spcAft>
                <a:spcPts val="0"/>
              </a:spcAft>
              <a:buClr>
                <a:srgbClr val="C00000"/>
              </a:buClr>
              <a:buSzPts val="2400"/>
              <a:buFont typeface="Arial"/>
              <a:buChar char="•"/>
            </a:pPr>
            <a:r>
              <a:rPr lang="en-US" sz="2000" b="1" dirty="0">
                <a:solidFill>
                  <a:schemeClr val="dk1"/>
                </a:solidFill>
                <a:latin typeface="Tahoma"/>
                <a:ea typeface="Tahoma"/>
                <a:cs typeface="Tahoma"/>
                <a:sym typeface="Tahoma"/>
              </a:rPr>
              <a:t>Unprofessionalism Mark: </a:t>
            </a:r>
            <a:r>
              <a:rPr lang="en-US" sz="2000" dirty="0">
                <a:solidFill>
                  <a:srgbClr val="181818"/>
                </a:solidFill>
                <a:latin typeface="Tahoma"/>
                <a:ea typeface="Tahoma"/>
                <a:cs typeface="Tahoma"/>
                <a:sym typeface="Tahoma"/>
              </a:rPr>
              <a:t>Procedures and diagnoses not logged within </a:t>
            </a:r>
            <a:r>
              <a:rPr lang="en-US" sz="2000" u="sng" dirty="0">
                <a:solidFill>
                  <a:srgbClr val="181818"/>
                </a:solidFill>
                <a:latin typeface="Tahoma"/>
                <a:ea typeface="Tahoma"/>
                <a:cs typeface="Tahoma"/>
                <a:sym typeface="Tahoma"/>
              </a:rPr>
              <a:t>5 days</a:t>
            </a:r>
            <a:r>
              <a:rPr lang="en-US" sz="2000" dirty="0">
                <a:solidFill>
                  <a:srgbClr val="181818"/>
                </a:solidFill>
                <a:latin typeface="Tahoma"/>
                <a:ea typeface="Tahoma"/>
                <a:cs typeface="Tahoma"/>
                <a:sym typeface="Tahoma"/>
              </a:rPr>
              <a:t> of encounter.</a:t>
            </a:r>
            <a:endParaRPr sz="2000" dirty="0"/>
          </a:p>
          <a:p>
            <a:pPr marL="12700" marR="12700" lvl="0" indent="0" algn="l" rtl="0">
              <a:lnSpc>
                <a:spcPct val="100000"/>
              </a:lnSpc>
              <a:spcBef>
                <a:spcPts val="1000"/>
              </a:spcBef>
              <a:spcAft>
                <a:spcPts val="0"/>
              </a:spcAft>
              <a:buNone/>
            </a:pPr>
            <a:endParaRPr sz="2400" dirty="0">
              <a:solidFill>
                <a:schemeClr val="dk1"/>
              </a:solidFill>
              <a:latin typeface="Tahoma"/>
              <a:ea typeface="Tahoma"/>
              <a:cs typeface="Tahoma"/>
              <a:sym typeface="Tahom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8"/>
          <p:cNvSpPr txBox="1">
            <a:spLocks noGrp="1"/>
          </p:cNvSpPr>
          <p:nvPr>
            <p:ph type="title"/>
          </p:nvPr>
        </p:nvSpPr>
        <p:spPr>
          <a:xfrm>
            <a:off x="854765" y="685800"/>
            <a:ext cx="7531997" cy="310814"/>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Clr>
                <a:srgbClr val="007D57"/>
              </a:buClr>
              <a:buSzPts val="2800"/>
              <a:buFont typeface="Arial"/>
              <a:buNone/>
            </a:pPr>
            <a:r>
              <a:rPr lang="en-US" sz="2800" b="1" i="0" u="none" strike="noStrike" cap="none">
                <a:solidFill>
                  <a:srgbClr val="007D57"/>
                </a:solidFill>
                <a:latin typeface="Arial"/>
                <a:ea typeface="Arial"/>
                <a:cs typeface="Arial"/>
                <a:sym typeface="Arial"/>
              </a:rPr>
              <a:t>PATIENT ENCOUNTER LOG</a:t>
            </a:r>
            <a:endParaRPr sz="2800" b="0" i="0" u="none" strike="noStrike" cap="none">
              <a:solidFill>
                <a:schemeClr val="dk1"/>
              </a:solidFill>
              <a:latin typeface="Arial"/>
              <a:ea typeface="Arial"/>
              <a:cs typeface="Arial"/>
              <a:sym typeface="Arial"/>
            </a:endParaRPr>
          </a:p>
        </p:txBody>
      </p:sp>
      <p:sp>
        <p:nvSpPr>
          <p:cNvPr id="206" name="Google Shape;206;p28"/>
          <p:cNvSpPr txBox="1">
            <a:spLocks noGrp="1"/>
          </p:cNvSpPr>
          <p:nvPr>
            <p:ph type="sldNum" idx="12"/>
          </p:nvPr>
        </p:nvSpPr>
        <p:spPr>
          <a:xfrm>
            <a:off x="8313166" y="6190869"/>
            <a:ext cx="191233" cy="163693"/>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r>
              <a:rPr lang="en-US" dirty="0"/>
              <a:t>22</a:t>
            </a:r>
            <a:endParaRPr sz="1000" dirty="0">
              <a:solidFill>
                <a:schemeClr val="dk1"/>
              </a:solidFill>
              <a:latin typeface="Arial"/>
              <a:ea typeface="Arial"/>
              <a:cs typeface="Arial"/>
              <a:sym typeface="Arial"/>
            </a:endParaRPr>
          </a:p>
        </p:txBody>
      </p:sp>
      <p:sp>
        <p:nvSpPr>
          <p:cNvPr id="207" name="Google Shape;207;p28"/>
          <p:cNvSpPr txBox="1"/>
          <p:nvPr/>
        </p:nvSpPr>
        <p:spPr>
          <a:xfrm>
            <a:off x="630316" y="1232249"/>
            <a:ext cx="7874084" cy="4662523"/>
          </a:xfrm>
          <a:prstGeom prst="rect">
            <a:avLst/>
          </a:prstGeom>
          <a:noFill/>
          <a:ln>
            <a:noFill/>
          </a:ln>
        </p:spPr>
        <p:txBody>
          <a:bodyPr spcFirstLastPara="1" wrap="square" lIns="0" tIns="0" rIns="0" bIns="0" anchor="t" anchorCtr="0">
            <a:noAutofit/>
          </a:bodyPr>
          <a:lstStyle/>
          <a:p>
            <a:pPr marL="355600" marR="12700" lvl="0" indent="-342900" algn="l" rtl="0">
              <a:lnSpc>
                <a:spcPct val="100000"/>
              </a:lnSpc>
              <a:spcBef>
                <a:spcPts val="0"/>
              </a:spcBef>
              <a:spcAft>
                <a:spcPts val="0"/>
              </a:spcAft>
              <a:buClr>
                <a:srgbClr val="181818"/>
              </a:buClr>
              <a:buSzPts val="2000"/>
              <a:buFont typeface="Arial"/>
              <a:buChar char="•"/>
            </a:pPr>
            <a:r>
              <a:rPr lang="en-US" sz="2000" dirty="0">
                <a:solidFill>
                  <a:srgbClr val="181818"/>
                </a:solidFill>
                <a:latin typeface="Tahoma"/>
                <a:ea typeface="Tahoma"/>
                <a:cs typeface="Tahoma"/>
                <a:sym typeface="Tahoma"/>
              </a:rPr>
              <a:t>Students are responsible for logging every single patient encounter in the syste</a:t>
            </a:r>
            <a:r>
              <a:rPr lang="en-US" sz="2000" dirty="0">
                <a:latin typeface="Tahoma"/>
                <a:ea typeface="Tahoma"/>
                <a:cs typeface="Tahoma"/>
                <a:sym typeface="Tahoma"/>
              </a:rPr>
              <a:t>m </a:t>
            </a:r>
            <a:r>
              <a:rPr lang="en-US" sz="2000" u="sng" dirty="0">
                <a:latin typeface="Tahoma"/>
                <a:ea typeface="Tahoma"/>
                <a:cs typeface="Tahoma"/>
                <a:sym typeface="Tahoma"/>
              </a:rPr>
              <a:t>by the end of every day</a:t>
            </a:r>
            <a:r>
              <a:rPr lang="en-US" sz="2000" dirty="0">
                <a:latin typeface="Tahoma"/>
                <a:ea typeface="Tahoma"/>
                <a:cs typeface="Tahoma"/>
                <a:sym typeface="Tahoma"/>
              </a:rPr>
              <a:t>. </a:t>
            </a:r>
            <a:r>
              <a:rPr lang="en-US" sz="2000" dirty="0">
                <a:solidFill>
                  <a:srgbClr val="181818"/>
                </a:solidFill>
                <a:latin typeface="Tahoma"/>
                <a:ea typeface="Tahoma"/>
                <a:cs typeface="Tahoma"/>
                <a:sym typeface="Tahoma"/>
              </a:rPr>
              <a:t>The Department has the right to not accept any procedures/ diagnoses logged </a:t>
            </a:r>
            <a:r>
              <a:rPr lang="en-US" sz="2000" u="sng" dirty="0">
                <a:solidFill>
                  <a:srgbClr val="C00000"/>
                </a:solidFill>
                <a:latin typeface="Tahoma"/>
                <a:ea typeface="Tahoma"/>
                <a:cs typeface="Tahoma"/>
                <a:sym typeface="Tahoma"/>
              </a:rPr>
              <a:t>after 5 days</a:t>
            </a:r>
            <a:r>
              <a:rPr lang="en-US" sz="2000" dirty="0">
                <a:solidFill>
                  <a:srgbClr val="181818"/>
                </a:solidFill>
                <a:latin typeface="Tahoma"/>
                <a:ea typeface="Tahoma"/>
                <a:cs typeface="Tahoma"/>
                <a:sym typeface="Tahoma"/>
              </a:rPr>
              <a:t>.</a:t>
            </a:r>
            <a:endParaRPr sz="2000" dirty="0">
              <a:solidFill>
                <a:schemeClr val="dk1"/>
              </a:solidFill>
              <a:latin typeface="Tahoma"/>
              <a:ea typeface="Tahoma"/>
              <a:cs typeface="Tahoma"/>
              <a:sym typeface="Tahoma"/>
            </a:endParaRPr>
          </a:p>
          <a:p>
            <a:pPr marL="355600" marR="32384" lvl="0" indent="-342900" algn="l" rtl="0">
              <a:lnSpc>
                <a:spcPct val="100000"/>
              </a:lnSpc>
              <a:spcBef>
                <a:spcPts val="0"/>
              </a:spcBef>
              <a:spcAft>
                <a:spcPts val="0"/>
              </a:spcAft>
              <a:buClr>
                <a:srgbClr val="181818"/>
              </a:buClr>
              <a:buSzPts val="2000"/>
              <a:buFont typeface="Arial"/>
              <a:buChar char="•"/>
            </a:pPr>
            <a:r>
              <a:rPr lang="en-US" sz="2000" dirty="0">
                <a:solidFill>
                  <a:srgbClr val="181818"/>
                </a:solidFill>
                <a:latin typeface="Tahoma"/>
                <a:ea typeface="Tahoma"/>
                <a:cs typeface="Tahoma"/>
                <a:sym typeface="Tahoma"/>
              </a:rPr>
              <a:t>Frequent non-compliance to log will be noted at the Mid-</a:t>
            </a:r>
            <a:r>
              <a:rPr lang="en-US" sz="2000" dirty="0" err="1">
                <a:solidFill>
                  <a:srgbClr val="181818"/>
                </a:solidFill>
                <a:latin typeface="Tahoma"/>
                <a:ea typeface="Tahoma"/>
                <a:cs typeface="Tahoma"/>
                <a:sym typeface="Tahoma"/>
              </a:rPr>
              <a:t>Clerskhip</a:t>
            </a:r>
            <a:r>
              <a:rPr lang="en-US" sz="2000" dirty="0">
                <a:solidFill>
                  <a:srgbClr val="181818"/>
                </a:solidFill>
                <a:latin typeface="Tahoma"/>
                <a:ea typeface="Tahoma"/>
                <a:cs typeface="Tahoma"/>
                <a:sym typeface="Tahoma"/>
              </a:rPr>
              <a:t> meeting with your Clerkship Director and can result in an Unprofessional mark.</a:t>
            </a:r>
            <a:endParaRPr sz="2000" dirty="0">
              <a:solidFill>
                <a:srgbClr val="181818"/>
              </a:solidFill>
              <a:latin typeface="Tahoma"/>
              <a:ea typeface="Tahoma"/>
              <a:cs typeface="Tahoma"/>
              <a:sym typeface="Tahoma"/>
            </a:endParaRPr>
          </a:p>
          <a:p>
            <a:pPr marL="0" marR="0" lvl="0" indent="0" algn="l" rtl="0">
              <a:spcBef>
                <a:spcPts val="0"/>
              </a:spcBef>
              <a:spcAft>
                <a:spcPts val="0"/>
              </a:spcAft>
              <a:buNone/>
            </a:pPr>
            <a:endParaRPr sz="1100" b="1" u="sng"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b="1" dirty="0">
                <a:solidFill>
                  <a:srgbClr val="C00000"/>
                </a:solidFill>
                <a:latin typeface="Tahoma"/>
                <a:ea typeface="Tahoma"/>
                <a:cs typeface="Tahoma"/>
                <a:sym typeface="Tahoma"/>
              </a:rPr>
              <a:t>REMEDIATION</a:t>
            </a:r>
            <a:r>
              <a:rPr lang="en-US" sz="2000" dirty="0">
                <a:solidFill>
                  <a:srgbClr val="C00000"/>
                </a:solidFill>
                <a:latin typeface="Tahoma"/>
                <a:ea typeface="Tahoma"/>
                <a:cs typeface="Tahoma"/>
                <a:sym typeface="Tahoma"/>
              </a:rPr>
              <a:t>:</a:t>
            </a:r>
            <a:endParaRPr sz="2000" dirty="0">
              <a:latin typeface="Tahoma"/>
              <a:ea typeface="Tahoma"/>
              <a:cs typeface="Tahoma"/>
              <a:sym typeface="Tahoma"/>
            </a:endParaRPr>
          </a:p>
          <a:p>
            <a:pPr marL="0" marR="0" lvl="0" indent="0" algn="l" rtl="0">
              <a:spcBef>
                <a:spcPts val="0"/>
              </a:spcBef>
              <a:spcAft>
                <a:spcPts val="0"/>
              </a:spcAft>
              <a:buNone/>
            </a:pPr>
            <a:r>
              <a:rPr lang="en-US" sz="1800" b="1" dirty="0">
                <a:solidFill>
                  <a:schemeClr val="dk1"/>
                </a:solidFill>
                <a:latin typeface="Tahoma"/>
                <a:ea typeface="Tahoma"/>
                <a:cs typeface="Tahoma"/>
                <a:sym typeface="Tahoma"/>
              </a:rPr>
              <a:t>CP/P:  </a:t>
            </a:r>
            <a:r>
              <a:rPr lang="en-US" sz="1800" dirty="0">
                <a:solidFill>
                  <a:schemeClr val="dk1"/>
                </a:solidFill>
                <a:latin typeface="Tahoma"/>
                <a:ea typeface="Tahoma"/>
                <a:cs typeface="Tahoma"/>
                <a:sym typeface="Tahoma"/>
              </a:rPr>
              <a:t>Student must complete remediation log requirement(s) within 2 weeks following the last day of the clerkship. Requirement will be determined by Clerkship Director, with approval by Lead Clerkship Director. </a:t>
            </a:r>
            <a:endParaRPr sz="1800" dirty="0">
              <a:latin typeface="Tahoma"/>
              <a:ea typeface="Tahoma"/>
              <a:cs typeface="Tahoma"/>
              <a:sym typeface="Tahoma"/>
            </a:endParaRPr>
          </a:p>
          <a:p>
            <a:pPr marL="0" marR="0" lvl="0" indent="0" algn="l" rtl="0">
              <a:spcBef>
                <a:spcPts val="0"/>
              </a:spcBef>
              <a:spcAft>
                <a:spcPts val="0"/>
              </a:spcAft>
              <a:buNone/>
            </a:pPr>
            <a:r>
              <a:rPr lang="en-US" sz="1800" b="1" dirty="0">
                <a:solidFill>
                  <a:schemeClr val="dk1"/>
                </a:solidFill>
                <a:latin typeface="Tahoma"/>
                <a:ea typeface="Tahoma"/>
                <a:cs typeface="Tahoma"/>
                <a:sym typeface="Tahoma"/>
              </a:rPr>
              <a:t>CP/N:</a:t>
            </a:r>
            <a:r>
              <a:rPr lang="en-US" sz="1800" dirty="0">
                <a:solidFill>
                  <a:schemeClr val="dk1"/>
                </a:solidFill>
                <a:latin typeface="Tahoma"/>
                <a:ea typeface="Tahoma"/>
                <a:cs typeface="Tahoma"/>
                <a:sym typeface="Tahoma"/>
              </a:rPr>
              <a:t>  Repeat entire clerkship.</a:t>
            </a:r>
            <a:endParaRPr sz="1800" dirty="0">
              <a:latin typeface="Tahoma"/>
              <a:ea typeface="Tahoma"/>
              <a:cs typeface="Tahoma"/>
              <a:sym typeface="Tahoma"/>
            </a:endParaRPr>
          </a:p>
          <a:p>
            <a:pPr marL="38100" marR="328930" lvl="0" algn="l" rtl="0">
              <a:lnSpc>
                <a:spcPct val="100000"/>
              </a:lnSpc>
              <a:spcBef>
                <a:spcPts val="0"/>
              </a:spcBef>
              <a:spcAft>
                <a:spcPts val="0"/>
              </a:spcAft>
              <a:buClr>
                <a:srgbClr val="000000"/>
              </a:buClr>
              <a:buSzPts val="2000"/>
            </a:pPr>
            <a:endParaRPr lang="en-US" sz="1800" dirty="0">
              <a:latin typeface="Tahoma"/>
              <a:ea typeface="Tahoma"/>
              <a:cs typeface="Tahoma"/>
              <a:sym typeface="Tahoma"/>
            </a:endParaRPr>
          </a:p>
          <a:p>
            <a:pPr marL="38100" marR="328930" lvl="0" algn="l" rtl="0">
              <a:lnSpc>
                <a:spcPct val="100000"/>
              </a:lnSpc>
              <a:spcBef>
                <a:spcPts val="0"/>
              </a:spcBef>
              <a:spcAft>
                <a:spcPts val="0"/>
              </a:spcAft>
              <a:buClr>
                <a:srgbClr val="000000"/>
              </a:buClr>
              <a:buSzPts val="2000"/>
            </a:pPr>
            <a:r>
              <a:rPr lang="en-US" sz="1800" dirty="0">
                <a:latin typeface="Tahoma"/>
                <a:ea typeface="Tahoma"/>
                <a:cs typeface="Tahoma"/>
                <a:sym typeface="Tahoma"/>
              </a:rPr>
              <a:t>Note: Failure to complete the Patient Encounter Log will result in a NO PASS grade.</a:t>
            </a:r>
            <a:endParaRPr sz="1800" dirty="0">
              <a:latin typeface="Tahoma"/>
              <a:ea typeface="Tahoma"/>
              <a:cs typeface="Tahoma"/>
              <a:sym typeface="Tahom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9"/>
          <p:cNvSpPr txBox="1"/>
          <p:nvPr/>
        </p:nvSpPr>
        <p:spPr>
          <a:xfrm>
            <a:off x="757237" y="762000"/>
            <a:ext cx="5036185" cy="403098"/>
          </a:xfrm>
          <a:prstGeom prst="rect">
            <a:avLst/>
          </a:prstGeom>
          <a:noFill/>
          <a:ln>
            <a:noFill/>
          </a:ln>
        </p:spPr>
        <p:txBody>
          <a:bodyPr spcFirstLastPara="1" wrap="square" lIns="0" tIns="0" rIns="0" bIns="0" anchor="t" anchorCtr="0">
            <a:noAutofit/>
          </a:bodyPr>
          <a:lstStyle/>
          <a:p>
            <a:pPr marL="12700" marR="12700" lvl="0" indent="0" algn="l" rtl="0">
              <a:lnSpc>
                <a:spcPct val="101785"/>
              </a:lnSpc>
              <a:spcBef>
                <a:spcPts val="0"/>
              </a:spcBef>
              <a:spcAft>
                <a:spcPts val="0"/>
              </a:spcAft>
              <a:buNone/>
            </a:pPr>
            <a:r>
              <a:rPr lang="en-US" sz="2800" b="1" dirty="0">
                <a:solidFill>
                  <a:srgbClr val="007D57"/>
                </a:solidFill>
                <a:latin typeface="Arial"/>
                <a:ea typeface="Arial"/>
                <a:cs typeface="Arial"/>
                <a:sym typeface="Arial"/>
              </a:rPr>
              <a:t>D2L MODULES </a:t>
            </a:r>
            <a:r>
              <a:rPr lang="en-US" sz="2800" b="1" dirty="0">
                <a:solidFill>
                  <a:srgbClr val="007D57"/>
                </a:solidFill>
              </a:rPr>
              <a:t>and </a:t>
            </a:r>
            <a:r>
              <a:rPr lang="en-US" sz="2800" b="1" dirty="0">
                <a:solidFill>
                  <a:srgbClr val="007D57"/>
                </a:solidFill>
                <a:latin typeface="Arial"/>
                <a:ea typeface="Arial"/>
                <a:cs typeface="Arial"/>
                <a:sym typeface="Arial"/>
              </a:rPr>
              <a:t>QUIZZES</a:t>
            </a:r>
            <a:endParaRPr sz="2800" dirty="0">
              <a:solidFill>
                <a:schemeClr val="dk1"/>
              </a:solidFill>
              <a:latin typeface="Arial"/>
              <a:ea typeface="Arial"/>
              <a:cs typeface="Arial"/>
              <a:sym typeface="Arial"/>
            </a:endParaRPr>
          </a:p>
        </p:txBody>
      </p:sp>
      <p:sp>
        <p:nvSpPr>
          <p:cNvPr id="213" name="Google Shape;213;p29"/>
          <p:cNvSpPr txBox="1">
            <a:spLocks noGrp="1"/>
          </p:cNvSpPr>
          <p:nvPr>
            <p:ph type="sldNum" idx="12"/>
          </p:nvPr>
        </p:nvSpPr>
        <p:spPr>
          <a:xfrm>
            <a:off x="8313166" y="6190869"/>
            <a:ext cx="191233" cy="163693"/>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r>
              <a:rPr lang="en-US" sz="1000" dirty="0">
                <a:solidFill>
                  <a:srgbClr val="339933"/>
                </a:solidFill>
                <a:latin typeface="Arial"/>
                <a:ea typeface="Arial"/>
                <a:cs typeface="Arial"/>
                <a:sym typeface="Arial"/>
              </a:rPr>
              <a:t>23</a:t>
            </a:r>
            <a:endParaRPr sz="1000" dirty="0">
              <a:solidFill>
                <a:srgbClr val="339933"/>
              </a:solidFill>
              <a:latin typeface="Arial"/>
              <a:ea typeface="Arial"/>
              <a:cs typeface="Arial"/>
              <a:sym typeface="Arial"/>
            </a:endParaRPr>
          </a:p>
        </p:txBody>
      </p:sp>
      <p:sp>
        <p:nvSpPr>
          <p:cNvPr id="214" name="Google Shape;214;p29"/>
          <p:cNvSpPr txBox="1"/>
          <p:nvPr/>
        </p:nvSpPr>
        <p:spPr>
          <a:xfrm>
            <a:off x="983498" y="1229853"/>
            <a:ext cx="7098600" cy="4273500"/>
          </a:xfrm>
          <a:prstGeom prst="rect">
            <a:avLst/>
          </a:prstGeom>
          <a:noFill/>
          <a:ln>
            <a:noFill/>
          </a:ln>
        </p:spPr>
        <p:txBody>
          <a:bodyPr spcFirstLastPara="1" wrap="square" lIns="0" tIns="0" rIns="0" bIns="0" anchor="t" anchorCtr="0">
            <a:noAutofit/>
          </a:bodyPr>
          <a:lstStyle/>
          <a:p>
            <a:pPr marL="12700" marR="893444" lvl="0" indent="0" algn="l" rtl="0">
              <a:lnSpc>
                <a:spcPct val="100000"/>
              </a:lnSpc>
              <a:spcBef>
                <a:spcPts val="0"/>
              </a:spcBef>
              <a:spcAft>
                <a:spcPts val="0"/>
              </a:spcAft>
              <a:buNone/>
            </a:pPr>
            <a:r>
              <a:rPr lang="en-US" sz="2000" b="1" dirty="0">
                <a:solidFill>
                  <a:srgbClr val="C00000"/>
                </a:solidFill>
                <a:latin typeface="Tahoma"/>
                <a:ea typeface="Tahoma"/>
                <a:cs typeface="Tahoma"/>
                <a:sym typeface="Tahoma"/>
              </a:rPr>
              <a:t>DUE DATE: </a:t>
            </a:r>
            <a:r>
              <a:rPr lang="en-US" sz="2000" dirty="0">
                <a:solidFill>
                  <a:schemeClr val="dk1"/>
                </a:solidFill>
                <a:latin typeface="Tahoma"/>
                <a:ea typeface="Tahoma"/>
                <a:cs typeface="Tahoma"/>
                <a:sym typeface="Tahoma"/>
              </a:rPr>
              <a:t>by </a:t>
            </a:r>
            <a:r>
              <a:rPr lang="en-US" sz="2000" b="1" dirty="0">
                <a:solidFill>
                  <a:schemeClr val="dk1"/>
                </a:solidFill>
                <a:latin typeface="Tahoma"/>
                <a:ea typeface="Tahoma"/>
                <a:cs typeface="Tahoma"/>
                <a:sym typeface="Tahoma"/>
              </a:rPr>
              <a:t>12:</a:t>
            </a:r>
            <a:r>
              <a:rPr lang="en-US" sz="2000" b="1" dirty="0">
                <a:solidFill>
                  <a:srgbClr val="181818"/>
                </a:solidFill>
                <a:latin typeface="Tahoma"/>
                <a:ea typeface="Tahoma"/>
                <a:cs typeface="Tahoma"/>
                <a:sym typeface="Tahoma"/>
              </a:rPr>
              <a:t>00 NOON on Friday of the 3</a:t>
            </a:r>
            <a:r>
              <a:rPr lang="en-US" sz="2000" b="1" baseline="30000" dirty="0">
                <a:solidFill>
                  <a:srgbClr val="181818"/>
                </a:solidFill>
                <a:latin typeface="Tahoma"/>
                <a:ea typeface="Tahoma"/>
                <a:cs typeface="Tahoma"/>
                <a:sym typeface="Tahoma"/>
              </a:rPr>
              <a:t>rd</a:t>
            </a:r>
            <a:r>
              <a:rPr lang="en-US" sz="1950" b="1" baseline="30000" dirty="0">
                <a:solidFill>
                  <a:srgbClr val="181818"/>
                </a:solidFill>
                <a:latin typeface="Tahoma"/>
                <a:ea typeface="Tahoma"/>
                <a:cs typeface="Tahoma"/>
                <a:sym typeface="Tahoma"/>
              </a:rPr>
              <a:t>  </a:t>
            </a:r>
            <a:r>
              <a:rPr lang="en-US" sz="2000" b="1" dirty="0">
                <a:solidFill>
                  <a:srgbClr val="181818"/>
                </a:solidFill>
                <a:latin typeface="Tahoma"/>
                <a:ea typeface="Tahoma"/>
                <a:cs typeface="Tahoma"/>
                <a:sym typeface="Tahoma"/>
              </a:rPr>
              <a:t>week</a:t>
            </a:r>
            <a:r>
              <a:rPr lang="en-US" sz="2000" dirty="0">
                <a:solidFill>
                  <a:srgbClr val="181818"/>
                </a:solidFill>
                <a:latin typeface="Tahoma"/>
                <a:ea typeface="Tahoma"/>
                <a:cs typeface="Tahoma"/>
                <a:sym typeface="Tahoma"/>
              </a:rPr>
              <a:t> of the clerkship.</a:t>
            </a:r>
            <a:endParaRPr sz="2000" dirty="0">
              <a:solidFill>
                <a:srgbClr val="181818"/>
              </a:solidFill>
              <a:latin typeface="Tahoma"/>
              <a:ea typeface="Tahoma"/>
              <a:cs typeface="Tahoma"/>
              <a:sym typeface="Tahoma"/>
            </a:endParaRPr>
          </a:p>
          <a:p>
            <a:pPr marL="12700" marR="893444" lvl="0" indent="0" algn="l" rtl="0">
              <a:lnSpc>
                <a:spcPct val="100000"/>
              </a:lnSpc>
              <a:spcBef>
                <a:spcPts val="0"/>
              </a:spcBef>
              <a:spcAft>
                <a:spcPts val="0"/>
              </a:spcAft>
              <a:buNone/>
            </a:pPr>
            <a:r>
              <a:rPr lang="en-US" sz="2000" dirty="0">
                <a:solidFill>
                  <a:srgbClr val="181818"/>
                </a:solidFill>
                <a:latin typeface="Tahoma"/>
                <a:ea typeface="Tahoma"/>
                <a:cs typeface="Tahoma"/>
                <a:sym typeface="Tahoma"/>
              </a:rPr>
              <a:t>Completed on D2L: </a:t>
            </a:r>
            <a:r>
              <a:rPr lang="en-US" sz="2000" u="sng" dirty="0">
                <a:solidFill>
                  <a:schemeClr val="hlink"/>
                </a:solidFill>
                <a:latin typeface="Tahoma"/>
                <a:ea typeface="Tahoma"/>
                <a:cs typeface="Tahoma"/>
                <a:sym typeface="Tahoma"/>
                <a:hlinkClick r:id="rId3"/>
              </a:rPr>
              <a:t>https://d2l.msu.edu</a:t>
            </a:r>
            <a:endParaRPr sz="2000" dirty="0">
              <a:solidFill>
                <a:schemeClr val="dk1"/>
              </a:solidFill>
              <a:latin typeface="Tahoma"/>
              <a:ea typeface="Tahoma"/>
              <a:cs typeface="Tahoma"/>
              <a:sym typeface="Tahoma"/>
            </a:endParaRPr>
          </a:p>
          <a:p>
            <a:pPr marL="0" marR="0" lvl="0" indent="0" algn="l" rtl="0">
              <a:lnSpc>
                <a:spcPct val="100000"/>
              </a:lnSpc>
              <a:spcBef>
                <a:spcPts val="0"/>
              </a:spcBef>
              <a:spcAft>
                <a:spcPts val="0"/>
              </a:spcAft>
              <a:buNone/>
            </a:pPr>
            <a:endParaRPr sz="1000" dirty="0">
              <a:solidFill>
                <a:schemeClr val="dk1"/>
              </a:solidFill>
              <a:latin typeface="Calibri"/>
              <a:ea typeface="Calibri"/>
              <a:cs typeface="Calibri"/>
              <a:sym typeface="Calibri"/>
            </a:endParaRPr>
          </a:p>
          <a:p>
            <a:pPr marL="0" marR="0" lvl="0" indent="0" algn="l" rtl="0">
              <a:lnSpc>
                <a:spcPct val="100000"/>
              </a:lnSpc>
              <a:spcBef>
                <a:spcPts val="1"/>
              </a:spcBef>
              <a:spcAft>
                <a:spcPts val="0"/>
              </a:spcAft>
              <a:buNone/>
            </a:pPr>
            <a:endParaRPr sz="1400" dirty="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None/>
            </a:pPr>
            <a:r>
              <a:rPr lang="en-US" sz="2000" b="1" dirty="0">
                <a:solidFill>
                  <a:srgbClr val="C00000"/>
                </a:solidFill>
                <a:latin typeface="Tahoma"/>
                <a:ea typeface="Tahoma"/>
                <a:cs typeface="Tahoma"/>
                <a:sym typeface="Tahoma"/>
              </a:rPr>
              <a:t>GRADING:</a:t>
            </a:r>
            <a:endParaRPr sz="2000" b="1" dirty="0">
              <a:latin typeface="Tahoma"/>
              <a:ea typeface="Tahoma"/>
              <a:cs typeface="Tahoma"/>
              <a:sym typeface="Tahoma"/>
            </a:endParaRPr>
          </a:p>
          <a:p>
            <a:pPr marL="12700" marR="0" lvl="0" indent="0" algn="l" rtl="0">
              <a:lnSpc>
                <a:spcPct val="100000"/>
              </a:lnSpc>
              <a:spcBef>
                <a:spcPts val="0"/>
              </a:spcBef>
              <a:spcAft>
                <a:spcPts val="0"/>
              </a:spcAft>
              <a:buNone/>
            </a:pPr>
            <a:endParaRPr sz="2000" b="1" dirty="0">
              <a:latin typeface="Tahoma"/>
              <a:ea typeface="Tahoma"/>
              <a:cs typeface="Tahoma"/>
              <a:sym typeface="Tahoma"/>
            </a:endParaRPr>
          </a:p>
          <a:p>
            <a:pPr marL="355600" marR="251459" lvl="0" indent="-342900" algn="l" rtl="0">
              <a:lnSpc>
                <a:spcPct val="100000"/>
              </a:lnSpc>
              <a:spcBef>
                <a:spcPts val="0"/>
              </a:spcBef>
              <a:spcAft>
                <a:spcPts val="0"/>
              </a:spcAft>
              <a:buClr>
                <a:srgbClr val="000000"/>
              </a:buClr>
              <a:buSzPts val="2000"/>
              <a:buFont typeface="Arial"/>
              <a:buChar char="•"/>
            </a:pPr>
            <a:r>
              <a:rPr lang="en-US" sz="2000" b="1" dirty="0">
                <a:latin typeface="Tahoma"/>
                <a:ea typeface="Tahoma"/>
                <a:cs typeface="Tahoma"/>
                <a:sym typeface="Tahoma"/>
              </a:rPr>
              <a:t>Pass: </a:t>
            </a:r>
            <a:r>
              <a:rPr lang="en-US" sz="2000" dirty="0">
                <a:latin typeface="Tahoma"/>
                <a:ea typeface="Tahoma"/>
                <a:cs typeface="Tahoma"/>
                <a:sym typeface="Tahoma"/>
              </a:rPr>
              <a:t>Complete ALL 13 online modules and all corresponding quizzes with a minimum score of 70% within 5 attempts.</a:t>
            </a:r>
            <a:endParaRPr sz="2000" dirty="0">
              <a:latin typeface="Tahoma"/>
              <a:ea typeface="Tahoma"/>
              <a:cs typeface="Tahoma"/>
              <a:sym typeface="Tahoma"/>
            </a:endParaRPr>
          </a:p>
          <a:p>
            <a:pPr marL="0" marR="0" lvl="0" indent="0" algn="l" rtl="0">
              <a:lnSpc>
                <a:spcPct val="100000"/>
              </a:lnSpc>
              <a:spcBef>
                <a:spcPts val="0"/>
              </a:spcBef>
              <a:spcAft>
                <a:spcPts val="0"/>
              </a:spcAft>
              <a:buClr>
                <a:srgbClr val="C00000"/>
              </a:buClr>
              <a:buSzPts val="1000"/>
              <a:buFont typeface="Arial"/>
              <a:buNone/>
            </a:pPr>
            <a:endParaRPr sz="1000" dirty="0">
              <a:latin typeface="Calibri"/>
              <a:ea typeface="Calibri"/>
              <a:cs typeface="Calibri"/>
              <a:sym typeface="Calibri"/>
            </a:endParaRPr>
          </a:p>
          <a:p>
            <a:pPr marL="0" marR="0" lvl="0" indent="0" algn="l" rtl="0">
              <a:lnSpc>
                <a:spcPct val="100000"/>
              </a:lnSpc>
              <a:spcBef>
                <a:spcPts val="99"/>
              </a:spcBef>
              <a:spcAft>
                <a:spcPts val="0"/>
              </a:spcAft>
              <a:buClr>
                <a:srgbClr val="C00000"/>
              </a:buClr>
              <a:buSzPts val="1300"/>
              <a:buFont typeface="Arial"/>
              <a:buNone/>
            </a:pPr>
            <a:endParaRPr sz="1300" dirty="0">
              <a:latin typeface="Calibri"/>
              <a:ea typeface="Calibri"/>
              <a:cs typeface="Calibri"/>
              <a:sym typeface="Calibri"/>
            </a:endParaRPr>
          </a:p>
          <a:p>
            <a:pPr marL="355600" marR="71755" lvl="0" indent="-342900" algn="l" rtl="0">
              <a:lnSpc>
                <a:spcPct val="100000"/>
              </a:lnSpc>
              <a:spcBef>
                <a:spcPts val="0"/>
              </a:spcBef>
              <a:spcAft>
                <a:spcPts val="0"/>
              </a:spcAft>
              <a:buClr>
                <a:srgbClr val="000000"/>
              </a:buClr>
              <a:buSzPts val="2000"/>
              <a:buFont typeface="Arial"/>
              <a:buChar char="•"/>
            </a:pPr>
            <a:r>
              <a:rPr lang="en-US" sz="2000" b="1" dirty="0">
                <a:latin typeface="Tahoma"/>
                <a:ea typeface="Tahoma"/>
                <a:cs typeface="Tahoma"/>
                <a:sym typeface="Tahoma"/>
              </a:rPr>
              <a:t>Unprofessionalism Mark: </a:t>
            </a:r>
            <a:r>
              <a:rPr lang="en-US" sz="2000" dirty="0">
                <a:latin typeface="Tahoma"/>
                <a:ea typeface="Tahoma"/>
                <a:cs typeface="Tahoma"/>
                <a:sym typeface="Tahoma"/>
              </a:rPr>
              <a:t>Students who do not complete all modules and quizzes by the deadline will receive an unprofessionalism mark.</a:t>
            </a:r>
            <a:endParaRPr sz="1400" dirty="0">
              <a:latin typeface="Calibri"/>
              <a:ea typeface="Calibri"/>
              <a:cs typeface="Calibri"/>
              <a:sym typeface="Calibri"/>
            </a:endParaRPr>
          </a:p>
          <a:p>
            <a:pPr marL="12700" marR="12700" lvl="0" indent="0" algn="just" rtl="0">
              <a:lnSpc>
                <a:spcPct val="100000"/>
              </a:lnSpc>
              <a:spcBef>
                <a:spcPts val="0"/>
              </a:spcBef>
              <a:spcAft>
                <a:spcPts val="0"/>
              </a:spcAft>
              <a:buNone/>
            </a:pPr>
            <a:endParaRPr sz="1800" dirty="0">
              <a:solidFill>
                <a:srgbClr val="181818"/>
              </a:solidFill>
              <a:latin typeface="Tahoma"/>
              <a:ea typeface="Tahoma"/>
              <a:cs typeface="Tahoma"/>
              <a:sym typeface="Tahoma"/>
            </a:endParaRPr>
          </a:p>
          <a:p>
            <a:pPr marL="12700" marR="12700" lvl="0" indent="0" algn="just" rtl="0">
              <a:lnSpc>
                <a:spcPct val="100000"/>
              </a:lnSpc>
              <a:spcBef>
                <a:spcPts val="0"/>
              </a:spcBef>
              <a:spcAft>
                <a:spcPts val="0"/>
              </a:spcAft>
              <a:buNone/>
            </a:pPr>
            <a:r>
              <a:rPr lang="en-US" sz="1800" b="1" dirty="0">
                <a:solidFill>
                  <a:srgbClr val="181818"/>
                </a:solidFill>
                <a:latin typeface="Tahoma"/>
                <a:ea typeface="Tahoma"/>
                <a:cs typeface="Tahoma"/>
                <a:sym typeface="Tahoma"/>
              </a:rPr>
              <a:t> </a:t>
            </a:r>
            <a:endParaRPr sz="1800" b="1" dirty="0">
              <a:solidFill>
                <a:schemeClr val="dk1"/>
              </a:solidFill>
              <a:latin typeface="Tahoma"/>
              <a:ea typeface="Tahoma"/>
              <a:cs typeface="Tahoma"/>
              <a:sym typeface="Tahom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0"/>
          <p:cNvSpPr txBox="1"/>
          <p:nvPr/>
        </p:nvSpPr>
        <p:spPr>
          <a:xfrm>
            <a:off x="801287" y="761975"/>
            <a:ext cx="5036100" cy="403200"/>
          </a:xfrm>
          <a:prstGeom prst="rect">
            <a:avLst/>
          </a:prstGeom>
          <a:noFill/>
          <a:ln>
            <a:noFill/>
          </a:ln>
        </p:spPr>
        <p:txBody>
          <a:bodyPr spcFirstLastPara="1" wrap="square" lIns="0" tIns="0" rIns="0" bIns="0" anchor="t" anchorCtr="0">
            <a:noAutofit/>
          </a:bodyPr>
          <a:lstStyle/>
          <a:p>
            <a:pPr marL="12700" marR="12700" lvl="0" indent="0" algn="l" rtl="0">
              <a:lnSpc>
                <a:spcPct val="101785"/>
              </a:lnSpc>
              <a:spcBef>
                <a:spcPts val="0"/>
              </a:spcBef>
              <a:spcAft>
                <a:spcPts val="0"/>
              </a:spcAft>
              <a:buNone/>
            </a:pPr>
            <a:r>
              <a:rPr lang="en-US" sz="2800" b="1" dirty="0" err="1">
                <a:solidFill>
                  <a:srgbClr val="007D57"/>
                </a:solidFill>
                <a:latin typeface="Arial" panose="020B0604020202020204" pitchFamily="34" charset="0"/>
                <a:ea typeface="Tahoma"/>
                <a:cs typeface="Arial" panose="020B0604020202020204" pitchFamily="34" charset="0"/>
                <a:sym typeface="Tahoma"/>
              </a:rPr>
              <a:t>uWise</a:t>
            </a:r>
            <a:r>
              <a:rPr lang="en-US" sz="2800" b="1" dirty="0">
                <a:solidFill>
                  <a:srgbClr val="007D57"/>
                </a:solidFill>
                <a:latin typeface="Arial" panose="020B0604020202020204" pitchFamily="34" charset="0"/>
                <a:ea typeface="Tahoma"/>
                <a:cs typeface="Arial" panose="020B0604020202020204" pitchFamily="34" charset="0"/>
                <a:sym typeface="Tahoma"/>
              </a:rPr>
              <a:t> 50-QUESTION BANK</a:t>
            </a:r>
            <a:r>
              <a:rPr lang="en-US" sz="2800" dirty="0">
                <a:solidFill>
                  <a:srgbClr val="181818"/>
                </a:solidFill>
                <a:latin typeface="Tahoma"/>
                <a:ea typeface="Tahoma"/>
                <a:cs typeface="Tahoma"/>
                <a:sym typeface="Tahoma"/>
              </a:rPr>
              <a:t> </a:t>
            </a:r>
            <a:endParaRPr sz="2800" dirty="0">
              <a:solidFill>
                <a:srgbClr val="181818"/>
              </a:solidFill>
              <a:latin typeface="Tahoma"/>
              <a:ea typeface="Tahoma"/>
              <a:cs typeface="Tahoma"/>
              <a:sym typeface="Tahoma"/>
            </a:endParaRPr>
          </a:p>
          <a:p>
            <a:pPr marL="12700" marR="12700" lvl="0" indent="0" algn="l" rtl="0">
              <a:lnSpc>
                <a:spcPct val="101785"/>
              </a:lnSpc>
              <a:spcBef>
                <a:spcPts val="0"/>
              </a:spcBef>
              <a:spcAft>
                <a:spcPts val="0"/>
              </a:spcAft>
              <a:buNone/>
            </a:pPr>
            <a:endParaRPr sz="2800" b="1" dirty="0">
              <a:solidFill>
                <a:srgbClr val="007D57"/>
              </a:solidFill>
            </a:endParaRPr>
          </a:p>
        </p:txBody>
      </p:sp>
      <p:sp>
        <p:nvSpPr>
          <p:cNvPr id="220" name="Google Shape;220;p30"/>
          <p:cNvSpPr txBox="1">
            <a:spLocks noGrp="1"/>
          </p:cNvSpPr>
          <p:nvPr>
            <p:ph type="sldNum" idx="12"/>
          </p:nvPr>
        </p:nvSpPr>
        <p:spPr>
          <a:xfrm>
            <a:off x="8313166" y="6190869"/>
            <a:ext cx="191100" cy="1638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r>
              <a:rPr lang="en-US" sz="1000" dirty="0">
                <a:solidFill>
                  <a:srgbClr val="339933"/>
                </a:solidFill>
                <a:latin typeface="Arial"/>
                <a:ea typeface="Arial"/>
                <a:cs typeface="Arial"/>
                <a:sym typeface="Arial"/>
              </a:rPr>
              <a:t>24</a:t>
            </a:r>
            <a:endParaRPr sz="1000" dirty="0">
              <a:solidFill>
                <a:srgbClr val="339933"/>
              </a:solidFill>
              <a:latin typeface="Arial"/>
              <a:ea typeface="Arial"/>
              <a:cs typeface="Arial"/>
              <a:sym typeface="Arial"/>
            </a:endParaRPr>
          </a:p>
        </p:txBody>
      </p:sp>
      <p:sp>
        <p:nvSpPr>
          <p:cNvPr id="221" name="Google Shape;221;p30"/>
          <p:cNvSpPr txBox="1"/>
          <p:nvPr/>
        </p:nvSpPr>
        <p:spPr>
          <a:xfrm>
            <a:off x="801287" y="1229850"/>
            <a:ext cx="7801175" cy="4273500"/>
          </a:xfrm>
          <a:prstGeom prst="rect">
            <a:avLst/>
          </a:prstGeom>
          <a:noFill/>
          <a:ln>
            <a:noFill/>
          </a:ln>
        </p:spPr>
        <p:txBody>
          <a:bodyPr spcFirstLastPara="1" wrap="square" lIns="0" tIns="0" rIns="0" bIns="0" anchor="t" anchorCtr="0">
            <a:noAutofit/>
          </a:bodyPr>
          <a:lstStyle/>
          <a:p>
            <a:pPr marL="12700" marR="893443" lvl="0" indent="0" algn="l" rtl="0">
              <a:lnSpc>
                <a:spcPct val="100000"/>
              </a:lnSpc>
              <a:spcBef>
                <a:spcPts val="0"/>
              </a:spcBef>
              <a:spcAft>
                <a:spcPts val="0"/>
              </a:spcAft>
              <a:buNone/>
            </a:pPr>
            <a:r>
              <a:rPr lang="en-US" sz="2000" b="1" dirty="0">
                <a:solidFill>
                  <a:srgbClr val="C00000"/>
                </a:solidFill>
                <a:latin typeface="Tahoma"/>
                <a:ea typeface="Tahoma"/>
                <a:cs typeface="Tahoma"/>
                <a:sym typeface="Tahoma"/>
              </a:rPr>
              <a:t>DUE DATE: </a:t>
            </a:r>
            <a:r>
              <a:rPr lang="en-US" sz="2000" dirty="0">
                <a:solidFill>
                  <a:schemeClr val="dk1"/>
                </a:solidFill>
                <a:latin typeface="Tahoma"/>
                <a:ea typeface="Tahoma"/>
                <a:cs typeface="Tahoma"/>
                <a:sym typeface="Tahoma"/>
              </a:rPr>
              <a:t> campus-specific deadline; shortly before your Mid-Clerkship meeting</a:t>
            </a:r>
            <a:endParaRPr sz="2000" dirty="0">
              <a:solidFill>
                <a:schemeClr val="dk1"/>
              </a:solidFill>
              <a:latin typeface="Tahoma"/>
              <a:ea typeface="Tahoma"/>
              <a:cs typeface="Tahoma"/>
              <a:sym typeface="Tahoma"/>
            </a:endParaRPr>
          </a:p>
          <a:p>
            <a:pPr marL="12700" marR="893443" lvl="0" indent="0" algn="l" rtl="0">
              <a:lnSpc>
                <a:spcPct val="100000"/>
              </a:lnSpc>
              <a:spcBef>
                <a:spcPts val="0"/>
              </a:spcBef>
              <a:spcAft>
                <a:spcPts val="0"/>
              </a:spcAft>
              <a:buNone/>
            </a:pPr>
            <a:endParaRPr sz="2000" b="1" dirty="0">
              <a:solidFill>
                <a:schemeClr val="dk1"/>
              </a:solidFill>
              <a:latin typeface="Tahoma"/>
              <a:ea typeface="Tahoma"/>
              <a:cs typeface="Tahoma"/>
              <a:sym typeface="Tahoma"/>
            </a:endParaRPr>
          </a:p>
          <a:p>
            <a:pPr marL="12700" marR="893443" lvl="0" indent="0" algn="l" rtl="0">
              <a:lnSpc>
                <a:spcPct val="100000"/>
              </a:lnSpc>
              <a:spcBef>
                <a:spcPts val="0"/>
              </a:spcBef>
              <a:spcAft>
                <a:spcPts val="0"/>
              </a:spcAft>
              <a:buNone/>
            </a:pPr>
            <a:r>
              <a:rPr lang="en-US" sz="2000" b="1" dirty="0">
                <a:solidFill>
                  <a:srgbClr val="C00000"/>
                </a:solidFill>
                <a:latin typeface="Tahoma"/>
                <a:ea typeface="Tahoma"/>
                <a:cs typeface="Tahoma"/>
                <a:sym typeface="Tahoma"/>
              </a:rPr>
              <a:t>REQUIREMENT: </a:t>
            </a:r>
            <a:r>
              <a:rPr lang="en-US" sz="2000" dirty="0">
                <a:solidFill>
                  <a:schemeClr val="dk1"/>
                </a:solidFill>
                <a:latin typeface="Tahoma"/>
                <a:ea typeface="Tahoma"/>
                <a:cs typeface="Tahoma"/>
                <a:sym typeface="Tahoma"/>
              </a:rPr>
              <a:t>completion of one 50-question ‘Comprehensive’ bank of questions, with submission of results by campus-specific deadline.</a:t>
            </a:r>
            <a:endParaRPr sz="2000" dirty="0">
              <a:solidFill>
                <a:schemeClr val="dk1"/>
              </a:solidFill>
              <a:latin typeface="Tahoma"/>
              <a:ea typeface="Tahoma"/>
              <a:cs typeface="Tahoma"/>
              <a:sym typeface="Tahoma"/>
            </a:endParaRPr>
          </a:p>
          <a:p>
            <a:pPr marL="12700" marR="893443" lvl="0" indent="0" algn="l" rtl="0">
              <a:lnSpc>
                <a:spcPct val="100000"/>
              </a:lnSpc>
              <a:spcBef>
                <a:spcPts val="0"/>
              </a:spcBef>
              <a:spcAft>
                <a:spcPts val="0"/>
              </a:spcAft>
              <a:buNone/>
            </a:pPr>
            <a:endParaRPr sz="2000" dirty="0">
              <a:solidFill>
                <a:schemeClr val="dk1"/>
              </a:solidFill>
              <a:latin typeface="Tahoma"/>
              <a:ea typeface="Tahoma"/>
              <a:cs typeface="Tahoma"/>
              <a:sym typeface="Tahoma"/>
            </a:endParaRPr>
          </a:p>
          <a:p>
            <a:pPr marL="12700" marR="893443" lvl="0" indent="0" algn="l" rtl="0">
              <a:lnSpc>
                <a:spcPct val="100000"/>
              </a:lnSpc>
              <a:spcBef>
                <a:spcPts val="0"/>
              </a:spcBef>
              <a:spcAft>
                <a:spcPts val="0"/>
              </a:spcAft>
              <a:buNone/>
            </a:pPr>
            <a:r>
              <a:rPr lang="en-US" sz="2000" dirty="0">
                <a:solidFill>
                  <a:schemeClr val="dk1"/>
                </a:solidFill>
                <a:latin typeface="Tahoma"/>
                <a:ea typeface="Tahoma"/>
                <a:cs typeface="Tahoma"/>
                <a:sym typeface="Tahoma"/>
              </a:rPr>
              <a:t>There is no minimum required score. A completed ‘comprehensive’ 50-question bank will count for the requirement regardless of the score.</a:t>
            </a:r>
            <a:endParaRPr sz="2000" dirty="0">
              <a:solidFill>
                <a:schemeClr val="dk1"/>
              </a:solidFill>
              <a:latin typeface="Tahoma"/>
              <a:ea typeface="Tahoma"/>
              <a:cs typeface="Tahoma"/>
              <a:sym typeface="Tahoma"/>
            </a:endParaRPr>
          </a:p>
          <a:p>
            <a:pPr marL="12700" marR="893443" lvl="0" indent="0" algn="l" rtl="0">
              <a:lnSpc>
                <a:spcPct val="100000"/>
              </a:lnSpc>
              <a:spcBef>
                <a:spcPts val="0"/>
              </a:spcBef>
              <a:spcAft>
                <a:spcPts val="0"/>
              </a:spcAft>
              <a:buNone/>
            </a:pPr>
            <a:endParaRPr sz="2000" dirty="0">
              <a:solidFill>
                <a:schemeClr val="dk1"/>
              </a:solidFill>
              <a:latin typeface="Tahoma"/>
              <a:ea typeface="Tahoma"/>
              <a:cs typeface="Tahoma"/>
              <a:sym typeface="Tahoma"/>
            </a:endParaRPr>
          </a:p>
          <a:p>
            <a:pPr marL="12700" marR="893443" lvl="0" indent="0" algn="l" rtl="0">
              <a:lnSpc>
                <a:spcPct val="100000"/>
              </a:lnSpc>
              <a:spcBef>
                <a:spcPts val="0"/>
              </a:spcBef>
              <a:spcAft>
                <a:spcPts val="0"/>
              </a:spcAft>
              <a:buNone/>
            </a:pPr>
            <a:r>
              <a:rPr lang="en-US" sz="2000" dirty="0">
                <a:solidFill>
                  <a:schemeClr val="dk1"/>
                </a:solidFill>
                <a:latin typeface="Tahoma"/>
                <a:ea typeface="Tahoma"/>
                <a:cs typeface="Tahoma"/>
                <a:sym typeface="Tahoma"/>
              </a:rPr>
              <a:t>Completing 5 sets of 10 topic-specific questions or another alternate combination of questions does </a:t>
            </a:r>
            <a:r>
              <a:rPr lang="en-US" sz="2000" u="sng" dirty="0">
                <a:solidFill>
                  <a:schemeClr val="dk1"/>
                </a:solidFill>
                <a:latin typeface="Tahoma"/>
                <a:ea typeface="Tahoma"/>
                <a:cs typeface="Tahoma"/>
                <a:sym typeface="Tahoma"/>
              </a:rPr>
              <a:t>not</a:t>
            </a:r>
            <a:r>
              <a:rPr lang="en-US" sz="2000" dirty="0">
                <a:solidFill>
                  <a:schemeClr val="dk1"/>
                </a:solidFill>
                <a:latin typeface="Tahoma"/>
                <a:ea typeface="Tahoma"/>
                <a:cs typeface="Tahoma"/>
                <a:sym typeface="Tahoma"/>
              </a:rPr>
              <a:t> meet the requirement.</a:t>
            </a:r>
            <a:endParaRPr sz="2000" dirty="0">
              <a:solidFill>
                <a:schemeClr val="dk1"/>
              </a:solidFill>
              <a:latin typeface="Tahoma"/>
              <a:ea typeface="Tahoma"/>
              <a:cs typeface="Tahoma"/>
              <a:sym typeface="Tahoma"/>
            </a:endParaRPr>
          </a:p>
          <a:p>
            <a:pPr marL="12700" marR="893443" lvl="0" indent="0" algn="l" rtl="0">
              <a:lnSpc>
                <a:spcPct val="100000"/>
              </a:lnSpc>
              <a:spcBef>
                <a:spcPts val="0"/>
              </a:spcBef>
              <a:spcAft>
                <a:spcPts val="0"/>
              </a:spcAft>
              <a:buNone/>
            </a:pPr>
            <a:endParaRPr sz="2000" dirty="0">
              <a:solidFill>
                <a:schemeClr val="dk1"/>
              </a:solidFill>
              <a:latin typeface="Tahoma"/>
              <a:ea typeface="Tahoma"/>
              <a:cs typeface="Tahoma"/>
              <a:sym typeface="Tahoma"/>
            </a:endParaRPr>
          </a:p>
          <a:p>
            <a:pPr marL="0" marR="0" lvl="0" indent="0" algn="l" rtl="0">
              <a:lnSpc>
                <a:spcPct val="100000"/>
              </a:lnSpc>
              <a:spcBef>
                <a:spcPts val="0"/>
              </a:spcBef>
              <a:spcAft>
                <a:spcPts val="0"/>
              </a:spcAft>
              <a:buNone/>
            </a:pPr>
            <a:r>
              <a:rPr lang="en-US" sz="1000" dirty="0">
                <a:solidFill>
                  <a:schemeClr val="dk1"/>
                </a:solidFill>
                <a:latin typeface="Calibri"/>
                <a:ea typeface="Calibri"/>
                <a:cs typeface="Calibri"/>
                <a:sym typeface="Calibri"/>
              </a:rPr>
              <a:t> </a:t>
            </a:r>
            <a:endParaRPr sz="1000" dirty="0">
              <a:solidFill>
                <a:schemeClr val="dk1"/>
              </a:solidFill>
              <a:latin typeface="Calibri"/>
              <a:ea typeface="Calibri"/>
              <a:cs typeface="Calibri"/>
              <a:sym typeface="Calibri"/>
            </a:endParaRPr>
          </a:p>
          <a:p>
            <a:pPr marL="0" marR="0" lvl="0" indent="0" algn="l" rtl="0">
              <a:lnSpc>
                <a:spcPct val="100000"/>
              </a:lnSpc>
              <a:spcBef>
                <a:spcPts val="1"/>
              </a:spcBef>
              <a:spcAft>
                <a:spcPts val="0"/>
              </a:spcAft>
              <a:buNone/>
            </a:pPr>
            <a:endParaRPr dirty="0">
              <a:solidFill>
                <a:schemeClr val="dk1"/>
              </a:solidFill>
              <a:latin typeface="Calibri"/>
              <a:ea typeface="Calibri"/>
              <a:cs typeface="Calibri"/>
              <a:sym typeface="Calibri"/>
            </a:endParaRPr>
          </a:p>
          <a:p>
            <a:pPr marL="0" marR="0" lvl="0" indent="0" algn="l" rtl="0">
              <a:lnSpc>
                <a:spcPct val="100000"/>
              </a:lnSpc>
              <a:spcBef>
                <a:spcPts val="1"/>
              </a:spcBef>
              <a:spcAft>
                <a:spcPts val="0"/>
              </a:spcAft>
              <a:buNone/>
            </a:pPr>
            <a:endParaRPr dirty="0">
              <a:solidFill>
                <a:schemeClr val="dk1"/>
              </a:solidFill>
              <a:latin typeface="Calibri"/>
              <a:ea typeface="Calibri"/>
              <a:cs typeface="Calibri"/>
              <a:sym typeface="Calibri"/>
            </a:endParaRPr>
          </a:p>
          <a:p>
            <a:pPr marL="12700" marR="12700" lvl="0" indent="0" algn="just" rtl="0">
              <a:lnSpc>
                <a:spcPct val="100000"/>
              </a:lnSpc>
              <a:spcBef>
                <a:spcPts val="0"/>
              </a:spcBef>
              <a:spcAft>
                <a:spcPts val="0"/>
              </a:spcAft>
              <a:buNone/>
            </a:pPr>
            <a:endParaRPr sz="1800" dirty="0">
              <a:solidFill>
                <a:srgbClr val="181818"/>
              </a:solidFill>
              <a:latin typeface="Tahoma"/>
              <a:ea typeface="Tahoma"/>
              <a:cs typeface="Tahoma"/>
              <a:sym typeface="Tahoma"/>
            </a:endParaRPr>
          </a:p>
          <a:p>
            <a:pPr marL="12700" marR="12700" lvl="0" indent="0" algn="just" rtl="0">
              <a:lnSpc>
                <a:spcPct val="100000"/>
              </a:lnSpc>
              <a:spcBef>
                <a:spcPts val="0"/>
              </a:spcBef>
              <a:spcAft>
                <a:spcPts val="0"/>
              </a:spcAft>
              <a:buNone/>
            </a:pPr>
            <a:r>
              <a:rPr lang="en-US" sz="1800" b="1" dirty="0">
                <a:solidFill>
                  <a:srgbClr val="181818"/>
                </a:solidFill>
                <a:latin typeface="Tahoma"/>
                <a:ea typeface="Tahoma"/>
                <a:cs typeface="Tahoma"/>
                <a:sym typeface="Tahoma"/>
              </a:rPr>
              <a:t> </a:t>
            </a:r>
            <a:endParaRPr sz="1800" b="1" dirty="0">
              <a:solidFill>
                <a:schemeClr val="dk1"/>
              </a:solidFill>
              <a:latin typeface="Tahoma"/>
              <a:ea typeface="Tahoma"/>
              <a:cs typeface="Tahoma"/>
              <a:sym typeface="Tahom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1"/>
          <p:cNvSpPr txBox="1"/>
          <p:nvPr/>
        </p:nvSpPr>
        <p:spPr>
          <a:xfrm>
            <a:off x="801287" y="761975"/>
            <a:ext cx="5036100" cy="403200"/>
          </a:xfrm>
          <a:prstGeom prst="rect">
            <a:avLst/>
          </a:prstGeom>
          <a:noFill/>
          <a:ln>
            <a:noFill/>
          </a:ln>
        </p:spPr>
        <p:txBody>
          <a:bodyPr spcFirstLastPara="1" wrap="square" lIns="0" tIns="0" rIns="0" bIns="0" anchor="t" anchorCtr="0">
            <a:noAutofit/>
          </a:bodyPr>
          <a:lstStyle/>
          <a:p>
            <a:pPr marL="12700" marR="12700" lvl="0" indent="0" algn="l" rtl="0">
              <a:lnSpc>
                <a:spcPct val="101785"/>
              </a:lnSpc>
              <a:spcBef>
                <a:spcPts val="0"/>
              </a:spcBef>
              <a:spcAft>
                <a:spcPts val="0"/>
              </a:spcAft>
              <a:buNone/>
            </a:pPr>
            <a:r>
              <a:rPr lang="en-US" sz="2800" b="1" dirty="0" err="1">
                <a:solidFill>
                  <a:srgbClr val="007D57"/>
                </a:solidFill>
                <a:latin typeface="+mn-lt"/>
                <a:ea typeface="Tahoma"/>
                <a:cs typeface="Tahoma"/>
                <a:sym typeface="Tahoma"/>
              </a:rPr>
              <a:t>uWise</a:t>
            </a:r>
            <a:r>
              <a:rPr lang="en-US" sz="2800" b="1" dirty="0">
                <a:solidFill>
                  <a:srgbClr val="007D57"/>
                </a:solidFill>
                <a:latin typeface="+mn-lt"/>
                <a:ea typeface="Tahoma"/>
                <a:cs typeface="Tahoma"/>
                <a:sym typeface="Tahoma"/>
              </a:rPr>
              <a:t> 50-QUESTION BANK</a:t>
            </a:r>
            <a:r>
              <a:rPr lang="en-US" sz="2400" dirty="0">
                <a:solidFill>
                  <a:srgbClr val="181818"/>
                </a:solidFill>
                <a:latin typeface="+mn-lt"/>
                <a:ea typeface="Tahoma"/>
                <a:cs typeface="Tahoma"/>
                <a:sym typeface="Tahoma"/>
              </a:rPr>
              <a:t> </a:t>
            </a:r>
            <a:endParaRPr sz="2400" dirty="0">
              <a:solidFill>
                <a:srgbClr val="181818"/>
              </a:solidFill>
              <a:latin typeface="+mn-lt"/>
              <a:ea typeface="Tahoma"/>
              <a:cs typeface="Tahoma"/>
              <a:sym typeface="Tahoma"/>
            </a:endParaRPr>
          </a:p>
          <a:p>
            <a:pPr marL="12700" marR="12700" lvl="0" indent="0" algn="l" rtl="0">
              <a:lnSpc>
                <a:spcPct val="101785"/>
              </a:lnSpc>
              <a:spcBef>
                <a:spcPts val="0"/>
              </a:spcBef>
              <a:spcAft>
                <a:spcPts val="0"/>
              </a:spcAft>
              <a:buNone/>
            </a:pPr>
            <a:endParaRPr sz="2800" b="1" dirty="0">
              <a:solidFill>
                <a:srgbClr val="007D57"/>
              </a:solidFill>
            </a:endParaRPr>
          </a:p>
        </p:txBody>
      </p:sp>
      <p:sp>
        <p:nvSpPr>
          <p:cNvPr id="227" name="Google Shape;227;p31"/>
          <p:cNvSpPr txBox="1">
            <a:spLocks noGrp="1"/>
          </p:cNvSpPr>
          <p:nvPr>
            <p:ph type="sldNum" idx="12"/>
          </p:nvPr>
        </p:nvSpPr>
        <p:spPr>
          <a:xfrm>
            <a:off x="8313166" y="6190869"/>
            <a:ext cx="191100" cy="1638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r>
              <a:rPr lang="en-US" dirty="0"/>
              <a:t>25</a:t>
            </a:r>
            <a:endParaRPr sz="1000" dirty="0">
              <a:solidFill>
                <a:schemeClr val="dk1"/>
              </a:solidFill>
              <a:latin typeface="Arial"/>
              <a:ea typeface="Arial"/>
              <a:cs typeface="Arial"/>
              <a:sym typeface="Arial"/>
            </a:endParaRPr>
          </a:p>
        </p:txBody>
      </p:sp>
      <p:sp>
        <p:nvSpPr>
          <p:cNvPr id="228" name="Google Shape;228;p31"/>
          <p:cNvSpPr txBox="1"/>
          <p:nvPr/>
        </p:nvSpPr>
        <p:spPr>
          <a:xfrm>
            <a:off x="650355" y="1165175"/>
            <a:ext cx="8245070" cy="4747354"/>
          </a:xfrm>
          <a:prstGeom prst="rect">
            <a:avLst/>
          </a:prstGeom>
          <a:noFill/>
          <a:ln>
            <a:noFill/>
          </a:ln>
        </p:spPr>
        <p:txBody>
          <a:bodyPr spcFirstLastPara="1" wrap="square" lIns="0" tIns="0" rIns="0" bIns="0" anchor="t" anchorCtr="0">
            <a:noAutofit/>
          </a:bodyPr>
          <a:lstStyle/>
          <a:p>
            <a:pPr marL="444500" marR="893443" lvl="0" indent="-342900" algn="l" rtl="0">
              <a:lnSpc>
                <a:spcPct val="100000"/>
              </a:lnSpc>
              <a:spcBef>
                <a:spcPts val="0"/>
              </a:spcBef>
              <a:spcAft>
                <a:spcPts val="0"/>
              </a:spcAft>
              <a:buClr>
                <a:schemeClr val="dk1"/>
              </a:buClr>
              <a:buSzPts val="2000"/>
              <a:buFont typeface="Arial" panose="020B0604020202020204" pitchFamily="34" charset="0"/>
              <a:buChar char="•"/>
            </a:pPr>
            <a:r>
              <a:rPr lang="en-US" sz="2000" dirty="0">
                <a:solidFill>
                  <a:schemeClr val="dk1"/>
                </a:solidFill>
                <a:latin typeface="Tahoma"/>
                <a:ea typeface="Tahoma"/>
                <a:cs typeface="Tahoma"/>
                <a:sym typeface="Tahoma"/>
              </a:rPr>
              <a:t>Submit the email report received from APGO as instructed by your CCA.</a:t>
            </a:r>
            <a:endParaRPr sz="2000" dirty="0">
              <a:solidFill>
                <a:schemeClr val="dk1"/>
              </a:solidFill>
              <a:latin typeface="Tahoma"/>
              <a:ea typeface="Tahoma"/>
              <a:cs typeface="Tahoma"/>
              <a:sym typeface="Tahoma"/>
            </a:endParaRPr>
          </a:p>
          <a:p>
            <a:pPr marL="457200" marR="893443" lvl="0" indent="0" algn="l" rtl="0">
              <a:lnSpc>
                <a:spcPct val="100000"/>
              </a:lnSpc>
              <a:spcBef>
                <a:spcPts val="0"/>
              </a:spcBef>
              <a:spcAft>
                <a:spcPts val="0"/>
              </a:spcAft>
              <a:buNone/>
            </a:pPr>
            <a:endParaRPr sz="1100" dirty="0">
              <a:solidFill>
                <a:schemeClr val="dk1"/>
              </a:solidFill>
              <a:latin typeface="Tahoma"/>
              <a:ea typeface="Tahoma"/>
              <a:cs typeface="Tahoma"/>
              <a:sym typeface="Tahoma"/>
            </a:endParaRPr>
          </a:p>
          <a:p>
            <a:pPr marL="444500" marR="893443" lvl="0" indent="-342900" algn="l" rtl="0">
              <a:lnSpc>
                <a:spcPct val="100000"/>
              </a:lnSpc>
              <a:spcBef>
                <a:spcPts val="0"/>
              </a:spcBef>
              <a:spcAft>
                <a:spcPts val="0"/>
              </a:spcAft>
              <a:buClr>
                <a:schemeClr val="dk1"/>
              </a:buClr>
              <a:buSzPts val="2000"/>
              <a:buFont typeface="Arial" panose="020B0604020202020204" pitchFamily="34" charset="0"/>
              <a:buChar char="•"/>
            </a:pPr>
            <a:r>
              <a:rPr lang="en-US" sz="2000" dirty="0">
                <a:solidFill>
                  <a:schemeClr val="dk1"/>
                </a:solidFill>
                <a:latin typeface="Tahoma"/>
                <a:ea typeface="Tahoma"/>
                <a:cs typeface="Tahoma"/>
                <a:sym typeface="Tahoma"/>
              </a:rPr>
              <a:t>Login to </a:t>
            </a:r>
            <a:r>
              <a:rPr lang="en-US" sz="2000" dirty="0" err="1">
                <a:solidFill>
                  <a:schemeClr val="dk1"/>
                </a:solidFill>
                <a:latin typeface="Tahoma"/>
                <a:ea typeface="Tahoma"/>
                <a:cs typeface="Tahoma"/>
                <a:sym typeface="Tahoma"/>
              </a:rPr>
              <a:t>uWise</a:t>
            </a:r>
            <a:r>
              <a:rPr lang="en-US" sz="2000" dirty="0">
                <a:solidFill>
                  <a:schemeClr val="dk1"/>
                </a:solidFill>
                <a:latin typeface="Tahoma"/>
                <a:ea typeface="Tahoma"/>
                <a:cs typeface="Tahoma"/>
                <a:sym typeface="Tahoma"/>
              </a:rPr>
              <a:t> through D2L. Register using your @msu.edu address. Please launch and use the </a:t>
            </a:r>
            <a:r>
              <a:rPr lang="en-US" sz="2000" dirty="0" err="1">
                <a:solidFill>
                  <a:schemeClr val="dk1"/>
                </a:solidFill>
                <a:latin typeface="Tahoma"/>
                <a:ea typeface="Tahoma"/>
                <a:cs typeface="Tahoma"/>
                <a:sym typeface="Tahoma"/>
              </a:rPr>
              <a:t>uWise</a:t>
            </a:r>
            <a:r>
              <a:rPr lang="en-US" sz="2000" dirty="0">
                <a:solidFill>
                  <a:schemeClr val="dk1"/>
                </a:solidFill>
                <a:latin typeface="Tahoma"/>
                <a:ea typeface="Tahoma"/>
                <a:cs typeface="Tahoma"/>
                <a:sym typeface="Tahoma"/>
              </a:rPr>
              <a:t> link in D2L </a:t>
            </a:r>
            <a:r>
              <a:rPr lang="en-US" sz="2000" u="sng" dirty="0" err="1">
                <a:solidFill>
                  <a:schemeClr val="dk1"/>
                </a:solidFill>
                <a:latin typeface="Tahoma"/>
                <a:ea typeface="Tahoma"/>
                <a:cs typeface="Tahoma"/>
                <a:sym typeface="Tahoma"/>
              </a:rPr>
              <a:t>everytime</a:t>
            </a:r>
            <a:r>
              <a:rPr lang="en-US" sz="2000" u="sng" dirty="0">
                <a:solidFill>
                  <a:schemeClr val="dk1"/>
                </a:solidFill>
                <a:latin typeface="Tahoma"/>
                <a:ea typeface="Tahoma"/>
                <a:cs typeface="Tahoma"/>
                <a:sym typeface="Tahoma"/>
              </a:rPr>
              <a:t> you utilize </a:t>
            </a:r>
            <a:r>
              <a:rPr lang="en-US" sz="2000" u="sng" dirty="0" err="1">
                <a:solidFill>
                  <a:schemeClr val="dk1"/>
                </a:solidFill>
                <a:latin typeface="Tahoma"/>
                <a:ea typeface="Tahoma"/>
                <a:cs typeface="Tahoma"/>
                <a:sym typeface="Tahoma"/>
              </a:rPr>
              <a:t>uWise</a:t>
            </a:r>
            <a:r>
              <a:rPr lang="en-US" sz="2000" dirty="0">
                <a:solidFill>
                  <a:schemeClr val="dk1"/>
                </a:solidFill>
                <a:latin typeface="Tahoma"/>
                <a:ea typeface="Tahoma"/>
                <a:cs typeface="Tahoma"/>
                <a:sym typeface="Tahoma"/>
              </a:rPr>
              <a:t>. </a:t>
            </a:r>
            <a:r>
              <a:rPr lang="en-US" sz="2000" b="1" dirty="0">
                <a:solidFill>
                  <a:schemeClr val="dk1"/>
                </a:solidFill>
                <a:latin typeface="Tahoma"/>
                <a:ea typeface="Tahoma"/>
                <a:cs typeface="Tahoma"/>
                <a:sym typeface="Tahoma"/>
              </a:rPr>
              <a:t>You CANNOT bookmark this link</a:t>
            </a:r>
            <a:r>
              <a:rPr lang="en-US" sz="2000" dirty="0">
                <a:solidFill>
                  <a:schemeClr val="dk1"/>
                </a:solidFill>
                <a:latin typeface="Tahoma"/>
                <a:ea typeface="Tahoma"/>
                <a:cs typeface="Tahoma"/>
                <a:sym typeface="Tahoma"/>
              </a:rPr>
              <a:t>, you must launch ad use this link every time you access </a:t>
            </a:r>
            <a:r>
              <a:rPr lang="en-US" sz="2000" dirty="0" err="1">
                <a:solidFill>
                  <a:schemeClr val="dk1"/>
                </a:solidFill>
                <a:latin typeface="Tahoma"/>
                <a:ea typeface="Tahoma"/>
                <a:cs typeface="Tahoma"/>
                <a:sym typeface="Tahoma"/>
              </a:rPr>
              <a:t>uWise</a:t>
            </a:r>
            <a:r>
              <a:rPr lang="en-US" sz="2000" dirty="0">
                <a:solidFill>
                  <a:schemeClr val="dk1"/>
                </a:solidFill>
                <a:latin typeface="Tahoma"/>
                <a:ea typeface="Tahoma"/>
                <a:cs typeface="Tahoma"/>
                <a:sym typeface="Tahoma"/>
              </a:rPr>
              <a:t>. </a:t>
            </a:r>
            <a:endParaRPr sz="2000" dirty="0">
              <a:solidFill>
                <a:schemeClr val="dk1"/>
              </a:solidFill>
              <a:latin typeface="Tahoma"/>
              <a:ea typeface="Tahoma"/>
              <a:cs typeface="Tahoma"/>
              <a:sym typeface="Tahoma"/>
            </a:endParaRPr>
          </a:p>
          <a:p>
            <a:pPr marL="457200" marR="893443" lvl="0" indent="0" algn="l" rtl="0">
              <a:lnSpc>
                <a:spcPct val="100000"/>
              </a:lnSpc>
              <a:spcBef>
                <a:spcPts val="0"/>
              </a:spcBef>
              <a:spcAft>
                <a:spcPts val="0"/>
              </a:spcAft>
              <a:buNone/>
            </a:pPr>
            <a:endParaRPr sz="1100" dirty="0">
              <a:solidFill>
                <a:schemeClr val="dk1"/>
              </a:solidFill>
              <a:latin typeface="Tahoma"/>
              <a:ea typeface="Tahoma"/>
              <a:cs typeface="Tahoma"/>
              <a:sym typeface="Tahoma"/>
            </a:endParaRPr>
          </a:p>
          <a:p>
            <a:pPr marL="444500" marR="893443" lvl="0" indent="-342900" algn="l" rtl="0">
              <a:lnSpc>
                <a:spcPct val="100000"/>
              </a:lnSpc>
              <a:spcBef>
                <a:spcPts val="0"/>
              </a:spcBef>
              <a:spcAft>
                <a:spcPts val="0"/>
              </a:spcAft>
              <a:buClr>
                <a:schemeClr val="dk1"/>
              </a:buClr>
              <a:buSzPts val="2000"/>
              <a:buFont typeface="Arial" panose="020B0604020202020204" pitchFamily="34" charset="0"/>
              <a:buChar char="•"/>
            </a:pPr>
            <a:r>
              <a:rPr lang="en-US" sz="2000" dirty="0">
                <a:solidFill>
                  <a:schemeClr val="dk1"/>
                </a:solidFill>
                <a:latin typeface="Tahoma"/>
                <a:ea typeface="Tahoma"/>
                <a:cs typeface="Tahoma"/>
                <a:sym typeface="Tahoma"/>
              </a:rPr>
              <a:t>Paid subscription allows limited # of MSU users at any one time and your individual access is managed by MSU based on your clerkship schedule. </a:t>
            </a:r>
            <a:endParaRPr sz="2000" dirty="0">
              <a:solidFill>
                <a:schemeClr val="dk1"/>
              </a:solidFill>
              <a:latin typeface="Tahoma"/>
              <a:ea typeface="Tahoma"/>
              <a:cs typeface="Tahoma"/>
              <a:sym typeface="Tahoma"/>
            </a:endParaRPr>
          </a:p>
          <a:p>
            <a:pPr marL="457200" marR="893443" lvl="0" indent="0" algn="l" rtl="0">
              <a:lnSpc>
                <a:spcPct val="100000"/>
              </a:lnSpc>
              <a:spcBef>
                <a:spcPts val="0"/>
              </a:spcBef>
              <a:spcAft>
                <a:spcPts val="0"/>
              </a:spcAft>
              <a:buNone/>
            </a:pPr>
            <a:endParaRPr sz="1100" dirty="0">
              <a:solidFill>
                <a:schemeClr val="dk1"/>
              </a:solidFill>
              <a:latin typeface="Tahoma"/>
              <a:ea typeface="Tahoma"/>
              <a:cs typeface="Tahoma"/>
              <a:sym typeface="Tahoma"/>
            </a:endParaRPr>
          </a:p>
          <a:p>
            <a:pPr marL="444500" marR="893443" lvl="0" indent="-342900" algn="l" rtl="0">
              <a:lnSpc>
                <a:spcPct val="100000"/>
              </a:lnSpc>
              <a:spcBef>
                <a:spcPts val="0"/>
              </a:spcBef>
              <a:spcAft>
                <a:spcPts val="0"/>
              </a:spcAft>
              <a:buClr>
                <a:schemeClr val="dk1"/>
              </a:buClr>
              <a:buSzPts val="2000"/>
              <a:buFont typeface="Arial" panose="020B0604020202020204" pitchFamily="34" charset="0"/>
              <a:buChar char="•"/>
            </a:pPr>
            <a:r>
              <a:rPr lang="en-US" sz="2000" b="1" dirty="0">
                <a:solidFill>
                  <a:schemeClr val="dk1"/>
                </a:solidFill>
                <a:latin typeface="Tahoma"/>
                <a:ea typeface="Tahoma"/>
                <a:cs typeface="Tahoma"/>
                <a:sym typeface="Tahoma"/>
              </a:rPr>
              <a:t>Do not re-register each time</a:t>
            </a:r>
            <a:r>
              <a:rPr lang="en-US" sz="2000" dirty="0">
                <a:solidFill>
                  <a:schemeClr val="dk1"/>
                </a:solidFill>
                <a:latin typeface="Tahoma"/>
                <a:ea typeface="Tahoma"/>
                <a:cs typeface="Tahoma"/>
                <a:sym typeface="Tahoma"/>
              </a:rPr>
              <a:t>; use only the Sign-in link.</a:t>
            </a:r>
          </a:p>
          <a:p>
            <a:pPr marL="101600" marR="893443" lvl="0" algn="l" rtl="0">
              <a:lnSpc>
                <a:spcPct val="100000"/>
              </a:lnSpc>
              <a:spcBef>
                <a:spcPts val="0"/>
              </a:spcBef>
              <a:spcAft>
                <a:spcPts val="0"/>
              </a:spcAft>
              <a:buClr>
                <a:schemeClr val="dk1"/>
              </a:buClr>
              <a:buSzPts val="2000"/>
            </a:pPr>
            <a:endParaRPr sz="1100" dirty="0">
              <a:solidFill>
                <a:schemeClr val="dk1"/>
              </a:solidFill>
              <a:latin typeface="Tahoma"/>
              <a:ea typeface="Tahoma"/>
              <a:cs typeface="Tahoma"/>
              <a:sym typeface="Tahoma"/>
            </a:endParaRPr>
          </a:p>
          <a:p>
            <a:pPr marL="444500" marR="893443" lvl="0" indent="-342900" algn="l" rtl="0">
              <a:lnSpc>
                <a:spcPct val="100000"/>
              </a:lnSpc>
              <a:spcBef>
                <a:spcPts val="0"/>
              </a:spcBef>
              <a:spcAft>
                <a:spcPts val="0"/>
              </a:spcAft>
              <a:buClr>
                <a:schemeClr val="dk1"/>
              </a:buClr>
              <a:buSzPts val="2000"/>
              <a:buFont typeface="Arial" panose="020B0604020202020204" pitchFamily="34" charset="0"/>
              <a:buChar char="•"/>
            </a:pPr>
            <a:r>
              <a:rPr lang="en-US" sz="2000" b="1" dirty="0">
                <a:solidFill>
                  <a:schemeClr val="dk1"/>
                </a:solidFill>
                <a:latin typeface="Tahoma"/>
                <a:ea typeface="Tahoma"/>
                <a:cs typeface="Tahoma"/>
                <a:sym typeface="Tahoma"/>
              </a:rPr>
              <a:t>Do not share you login credentials with anyone else. </a:t>
            </a:r>
            <a:r>
              <a:rPr lang="en-US" sz="2000" dirty="0">
                <a:solidFill>
                  <a:schemeClr val="dk1"/>
                </a:solidFill>
                <a:latin typeface="Tahoma"/>
                <a:ea typeface="Tahoma"/>
                <a:cs typeface="Tahoma"/>
                <a:sym typeface="Tahoma"/>
              </a:rPr>
              <a:t>This would break copyright and use guidelines.</a:t>
            </a:r>
            <a:endParaRPr sz="2000" dirty="0">
              <a:solidFill>
                <a:schemeClr val="dk1"/>
              </a:solidFill>
              <a:latin typeface="Tahoma"/>
              <a:ea typeface="Tahoma"/>
              <a:cs typeface="Tahoma"/>
              <a:sym typeface="Tahoma"/>
            </a:endParaRPr>
          </a:p>
          <a:p>
            <a:pPr marL="0" marR="0" lvl="0" indent="0" algn="l" rtl="0">
              <a:lnSpc>
                <a:spcPct val="100000"/>
              </a:lnSpc>
              <a:spcBef>
                <a:spcPts val="0"/>
              </a:spcBef>
              <a:spcAft>
                <a:spcPts val="0"/>
              </a:spcAft>
              <a:buNone/>
            </a:pPr>
            <a:r>
              <a:rPr lang="en-US" sz="1000" dirty="0">
                <a:solidFill>
                  <a:schemeClr val="dk1"/>
                </a:solidFill>
                <a:latin typeface="Calibri"/>
                <a:ea typeface="Calibri"/>
                <a:cs typeface="Calibri"/>
                <a:sym typeface="Calibri"/>
              </a:rPr>
              <a:t> </a:t>
            </a:r>
            <a:endParaRPr sz="1000" dirty="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2"/>
          <p:cNvSpPr txBox="1">
            <a:spLocks noGrp="1"/>
          </p:cNvSpPr>
          <p:nvPr>
            <p:ph type="title"/>
          </p:nvPr>
        </p:nvSpPr>
        <p:spPr>
          <a:xfrm>
            <a:off x="874874" y="724649"/>
            <a:ext cx="7629525" cy="435655"/>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Clr>
                <a:srgbClr val="007D57"/>
              </a:buClr>
              <a:buSzPts val="2800"/>
              <a:buFont typeface="Arial"/>
              <a:buNone/>
            </a:pPr>
            <a:r>
              <a:rPr lang="en-US" sz="2800" b="1" i="0" u="none" strike="noStrike" cap="none" dirty="0">
                <a:solidFill>
                  <a:srgbClr val="007D57"/>
                </a:solidFill>
                <a:latin typeface="Arial"/>
                <a:ea typeface="Arial"/>
                <a:cs typeface="Arial"/>
                <a:sym typeface="Arial"/>
              </a:rPr>
              <a:t>CLERKSHIP EVALUATIONS</a:t>
            </a:r>
            <a:endParaRPr sz="2800" b="0" i="0" u="none" strike="noStrike" cap="none" dirty="0">
              <a:solidFill>
                <a:schemeClr val="dk1"/>
              </a:solidFill>
              <a:latin typeface="Arial"/>
              <a:ea typeface="Arial"/>
              <a:cs typeface="Arial"/>
              <a:sym typeface="Arial"/>
            </a:endParaRPr>
          </a:p>
        </p:txBody>
      </p:sp>
      <p:sp>
        <p:nvSpPr>
          <p:cNvPr id="234" name="Google Shape;234;p32"/>
          <p:cNvSpPr txBox="1">
            <a:spLocks noGrp="1"/>
          </p:cNvSpPr>
          <p:nvPr>
            <p:ph type="sldNum" idx="12"/>
          </p:nvPr>
        </p:nvSpPr>
        <p:spPr>
          <a:xfrm>
            <a:off x="8313166" y="6190869"/>
            <a:ext cx="191233" cy="163693"/>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r>
              <a:rPr lang="en-US" sz="1000" b="1" dirty="0">
                <a:solidFill>
                  <a:srgbClr val="007D57"/>
                </a:solidFill>
                <a:latin typeface="Arial"/>
                <a:ea typeface="Arial"/>
                <a:cs typeface="Arial"/>
                <a:sym typeface="Arial"/>
              </a:rPr>
              <a:t>26</a:t>
            </a:r>
            <a:endParaRPr sz="1000" dirty="0">
              <a:solidFill>
                <a:schemeClr val="dk1"/>
              </a:solidFill>
              <a:latin typeface="Arial"/>
              <a:ea typeface="Arial"/>
              <a:cs typeface="Arial"/>
              <a:sym typeface="Arial"/>
            </a:endParaRPr>
          </a:p>
        </p:txBody>
      </p:sp>
      <p:sp>
        <p:nvSpPr>
          <p:cNvPr id="235" name="Google Shape;235;p32"/>
          <p:cNvSpPr txBox="1"/>
          <p:nvPr/>
        </p:nvSpPr>
        <p:spPr>
          <a:xfrm>
            <a:off x="685799" y="1214080"/>
            <a:ext cx="8229600" cy="4139156"/>
          </a:xfrm>
          <a:prstGeom prst="rect">
            <a:avLst/>
          </a:prstGeom>
          <a:noFill/>
          <a:ln>
            <a:noFill/>
          </a:ln>
        </p:spPr>
        <p:txBody>
          <a:bodyPr spcFirstLastPara="1" wrap="square" lIns="0" tIns="0" rIns="0" bIns="0" anchor="t" anchorCtr="0">
            <a:noAutofit/>
          </a:bodyPr>
          <a:lstStyle/>
          <a:p>
            <a:pPr marL="12700" marR="400685" lvl="0" indent="0" algn="l" rtl="0">
              <a:spcBef>
                <a:spcPts val="0"/>
              </a:spcBef>
              <a:spcAft>
                <a:spcPts val="0"/>
              </a:spcAft>
              <a:buNone/>
            </a:pPr>
            <a:endParaRPr lang="en-US" sz="2000" dirty="0">
              <a:solidFill>
                <a:srgbClr val="181818"/>
              </a:solidFill>
              <a:latin typeface="Tahoma"/>
              <a:ea typeface="Tahoma"/>
              <a:cs typeface="Tahoma"/>
              <a:sym typeface="Tahoma"/>
            </a:endParaRPr>
          </a:p>
          <a:p>
            <a:pPr marL="12700" marR="400685" lvl="0" indent="0" algn="l" rtl="0">
              <a:spcBef>
                <a:spcPts val="0"/>
              </a:spcBef>
              <a:spcAft>
                <a:spcPts val="0"/>
              </a:spcAft>
              <a:buNone/>
            </a:pPr>
            <a:r>
              <a:rPr lang="en-US" sz="2000" dirty="0">
                <a:solidFill>
                  <a:srgbClr val="181818"/>
                </a:solidFill>
                <a:latin typeface="Tahoma"/>
                <a:ea typeface="Tahoma"/>
                <a:cs typeface="Tahoma"/>
                <a:sym typeface="Tahoma"/>
              </a:rPr>
              <a:t>All or a minimum of 10 Clinical Educator evaluations </a:t>
            </a:r>
            <a:r>
              <a:rPr lang="en-US" sz="2000" i="1" dirty="0">
                <a:solidFill>
                  <a:srgbClr val="181818"/>
                </a:solidFill>
                <a:latin typeface="Tahoma"/>
                <a:ea typeface="Tahoma"/>
                <a:cs typeface="Tahoma"/>
                <a:sym typeface="Tahoma"/>
              </a:rPr>
              <a:t>by students </a:t>
            </a:r>
            <a:r>
              <a:rPr lang="en-US" sz="2000" dirty="0">
                <a:solidFill>
                  <a:srgbClr val="181818"/>
                </a:solidFill>
                <a:latin typeface="Tahoma"/>
                <a:ea typeface="Tahoma"/>
                <a:cs typeface="Tahoma"/>
                <a:sym typeface="Tahoma"/>
              </a:rPr>
              <a:t>of preceptors; and required End of Clerkship (EOC) evaluations for College and Department.</a:t>
            </a:r>
            <a:endParaRPr sz="2000" dirty="0"/>
          </a:p>
          <a:p>
            <a:pPr marL="12700" marR="400685" lvl="0" indent="0" algn="l" rtl="0">
              <a:spcBef>
                <a:spcPts val="0"/>
              </a:spcBef>
              <a:spcAft>
                <a:spcPts val="0"/>
              </a:spcAft>
              <a:buNone/>
            </a:pPr>
            <a:endParaRPr sz="2000" dirty="0">
              <a:solidFill>
                <a:schemeClr val="dk1"/>
              </a:solidFill>
              <a:latin typeface="Tahoma"/>
              <a:ea typeface="Tahoma"/>
              <a:cs typeface="Tahoma"/>
              <a:sym typeface="Tahoma"/>
            </a:endParaRPr>
          </a:p>
          <a:p>
            <a:pPr marL="12700" marR="400685" lvl="0" indent="0" algn="l" rtl="0">
              <a:lnSpc>
                <a:spcPct val="100000"/>
              </a:lnSpc>
              <a:spcBef>
                <a:spcPts val="0"/>
              </a:spcBef>
              <a:spcAft>
                <a:spcPts val="0"/>
              </a:spcAft>
              <a:buNone/>
            </a:pPr>
            <a:r>
              <a:rPr lang="en-US" sz="2000" b="1" dirty="0">
                <a:solidFill>
                  <a:srgbClr val="C00000"/>
                </a:solidFill>
                <a:latin typeface="Tahoma"/>
                <a:ea typeface="Tahoma"/>
                <a:cs typeface="Tahoma"/>
                <a:sym typeface="Tahoma"/>
              </a:rPr>
              <a:t>DUE DATE: </a:t>
            </a:r>
            <a:r>
              <a:rPr lang="en-US" sz="2000" b="1" dirty="0">
                <a:solidFill>
                  <a:srgbClr val="181818"/>
                </a:solidFill>
                <a:latin typeface="Tahoma"/>
                <a:ea typeface="Tahoma"/>
                <a:cs typeface="Tahoma"/>
                <a:sym typeface="Tahoma"/>
              </a:rPr>
              <a:t>11:59 PM on Monday the week following the last day </a:t>
            </a:r>
            <a:r>
              <a:rPr lang="en-US" sz="2000" dirty="0">
                <a:solidFill>
                  <a:srgbClr val="181818"/>
                </a:solidFill>
                <a:latin typeface="Tahoma"/>
                <a:ea typeface="Tahoma"/>
                <a:cs typeface="Tahoma"/>
                <a:sym typeface="Tahoma"/>
              </a:rPr>
              <a:t>of the clerkship.</a:t>
            </a:r>
            <a:endParaRPr sz="2000" dirty="0">
              <a:solidFill>
                <a:schemeClr val="dk1"/>
              </a:solidFill>
              <a:latin typeface="Tahoma"/>
              <a:ea typeface="Tahoma"/>
              <a:cs typeface="Tahoma"/>
              <a:sym typeface="Tahoma"/>
            </a:endParaRPr>
          </a:p>
          <a:p>
            <a:pPr marL="0" marR="0" lvl="0" indent="0" algn="l" rtl="0">
              <a:lnSpc>
                <a:spcPct val="100000"/>
              </a:lnSpc>
              <a:spcBef>
                <a:spcPts val="0"/>
              </a:spcBef>
              <a:spcAft>
                <a:spcPts val="0"/>
              </a:spcAft>
              <a:buNone/>
            </a:pPr>
            <a:endParaRPr sz="2000" dirty="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None/>
            </a:pPr>
            <a:r>
              <a:rPr lang="en-US" sz="2000" b="1" dirty="0">
                <a:solidFill>
                  <a:srgbClr val="C00000"/>
                </a:solidFill>
                <a:latin typeface="Tahoma"/>
                <a:ea typeface="Tahoma"/>
                <a:cs typeface="Tahoma"/>
                <a:sym typeface="Tahoma"/>
              </a:rPr>
              <a:t>GRADING:</a:t>
            </a:r>
            <a:endParaRPr lang="en-US" sz="2000" b="1" dirty="0">
              <a:solidFill>
                <a:schemeClr val="tx1"/>
              </a:solidFill>
              <a:latin typeface="Tahoma"/>
              <a:ea typeface="Tahoma"/>
              <a:cs typeface="Tahoma"/>
              <a:sym typeface="Tahoma"/>
            </a:endParaRPr>
          </a:p>
          <a:p>
            <a:pPr marL="355600" marR="0" lvl="0" indent="-342900" algn="l" rtl="0">
              <a:lnSpc>
                <a:spcPct val="100000"/>
              </a:lnSpc>
              <a:spcBef>
                <a:spcPts val="0"/>
              </a:spcBef>
              <a:spcAft>
                <a:spcPts val="0"/>
              </a:spcAft>
              <a:buFont typeface="Arial" panose="020B0604020202020204" pitchFamily="34" charset="0"/>
              <a:buChar char="•"/>
            </a:pPr>
            <a:r>
              <a:rPr lang="en-US" sz="2000" b="1" dirty="0">
                <a:solidFill>
                  <a:schemeClr val="tx1"/>
                </a:solidFill>
                <a:latin typeface="Tahoma"/>
                <a:ea typeface="Tahoma"/>
                <a:cs typeface="Tahoma"/>
                <a:sym typeface="Tahoma"/>
              </a:rPr>
              <a:t>Pass: </a:t>
            </a:r>
            <a:r>
              <a:rPr lang="en-US" sz="2000" dirty="0">
                <a:solidFill>
                  <a:srgbClr val="181818"/>
                </a:solidFill>
                <a:latin typeface="Tahoma"/>
                <a:ea typeface="Tahoma"/>
                <a:cs typeface="Tahoma"/>
                <a:sym typeface="Tahoma"/>
              </a:rPr>
              <a:t>Complete ALL of the assigned evaluations by the deadline. </a:t>
            </a:r>
          </a:p>
          <a:p>
            <a:pPr marL="355600" marR="0" lvl="0" indent="-342900" algn="l" rtl="0">
              <a:lnSpc>
                <a:spcPct val="100000"/>
              </a:lnSpc>
              <a:spcBef>
                <a:spcPts val="0"/>
              </a:spcBef>
              <a:spcAft>
                <a:spcPts val="0"/>
              </a:spcAft>
              <a:buFont typeface="Arial" panose="020B0604020202020204" pitchFamily="34" charset="0"/>
              <a:buChar char="•"/>
            </a:pPr>
            <a:endParaRPr lang="en-US" sz="1100" dirty="0">
              <a:solidFill>
                <a:srgbClr val="181818"/>
              </a:solidFill>
              <a:latin typeface="Tahoma"/>
              <a:ea typeface="Tahoma"/>
              <a:cs typeface="Tahoma"/>
              <a:sym typeface="Tahoma"/>
            </a:endParaRPr>
          </a:p>
          <a:p>
            <a:pPr marL="355600" marR="0" lvl="0" indent="-342900" algn="l" rtl="0">
              <a:lnSpc>
                <a:spcPct val="100000"/>
              </a:lnSpc>
              <a:spcBef>
                <a:spcPts val="0"/>
              </a:spcBef>
              <a:spcAft>
                <a:spcPts val="0"/>
              </a:spcAft>
              <a:buFont typeface="Arial" panose="020B0604020202020204" pitchFamily="34" charset="0"/>
              <a:buChar char="•"/>
            </a:pPr>
            <a:r>
              <a:rPr lang="en-US" sz="2000" b="1" dirty="0">
                <a:solidFill>
                  <a:srgbClr val="181818"/>
                </a:solidFill>
                <a:latin typeface="Tahoma"/>
                <a:ea typeface="Tahoma"/>
                <a:cs typeface="Tahoma"/>
                <a:sym typeface="Tahoma"/>
              </a:rPr>
              <a:t>Unprofessionalism mark</a:t>
            </a:r>
            <a:r>
              <a:rPr lang="en-US" sz="2000" dirty="0">
                <a:solidFill>
                  <a:srgbClr val="181818"/>
                </a:solidFill>
                <a:latin typeface="Tahoma"/>
                <a:ea typeface="Tahoma"/>
                <a:cs typeface="Tahoma"/>
                <a:sym typeface="Tahoma"/>
              </a:rPr>
              <a:t>: Students who do not complete by the deadline will receive an Unprofessional Mark.</a:t>
            </a:r>
            <a:endParaRPr sz="2000" dirty="0">
              <a:solidFill>
                <a:schemeClr val="dk1"/>
              </a:solidFill>
              <a:latin typeface="Tahoma"/>
              <a:ea typeface="Tahoma"/>
              <a:cs typeface="Tahoma"/>
              <a:sym typeface="Tahoma"/>
            </a:endParaRPr>
          </a:p>
          <a:p>
            <a:pPr marL="0" marR="0" lvl="0" indent="0" algn="l" rtl="0">
              <a:lnSpc>
                <a:spcPct val="100000"/>
              </a:lnSpc>
              <a:spcBef>
                <a:spcPts val="30"/>
              </a:spcBef>
              <a:spcAft>
                <a:spcPts val="0"/>
              </a:spcAft>
              <a:buNone/>
            </a:pPr>
            <a:endParaRPr sz="85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0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000" dirty="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3"/>
          <p:cNvSpPr txBox="1">
            <a:spLocks noGrp="1"/>
          </p:cNvSpPr>
          <p:nvPr>
            <p:ph type="title"/>
          </p:nvPr>
        </p:nvSpPr>
        <p:spPr>
          <a:xfrm>
            <a:off x="799020" y="713695"/>
            <a:ext cx="7629525" cy="435655"/>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Clr>
                <a:srgbClr val="007D57"/>
              </a:buClr>
              <a:buSzPts val="2800"/>
              <a:buFont typeface="Arial"/>
              <a:buNone/>
            </a:pPr>
            <a:r>
              <a:rPr lang="en-US" sz="2800" b="1" i="0" u="none" strike="noStrike" cap="none" dirty="0">
                <a:solidFill>
                  <a:srgbClr val="007D57"/>
                </a:solidFill>
                <a:latin typeface="Arial"/>
                <a:ea typeface="Arial"/>
                <a:cs typeface="Arial"/>
                <a:sym typeface="Arial"/>
              </a:rPr>
              <a:t>CLERKSHIP EVALUATIONS</a:t>
            </a:r>
            <a:endParaRPr sz="2800" b="0" i="0" u="none" strike="noStrike" cap="none" dirty="0">
              <a:solidFill>
                <a:schemeClr val="dk1"/>
              </a:solidFill>
              <a:latin typeface="Arial"/>
              <a:ea typeface="Arial"/>
              <a:cs typeface="Arial"/>
              <a:sym typeface="Arial"/>
            </a:endParaRPr>
          </a:p>
        </p:txBody>
      </p:sp>
      <p:sp>
        <p:nvSpPr>
          <p:cNvPr id="241" name="Google Shape;241;p33"/>
          <p:cNvSpPr txBox="1">
            <a:spLocks noGrp="1"/>
          </p:cNvSpPr>
          <p:nvPr>
            <p:ph type="sldNum" idx="12"/>
          </p:nvPr>
        </p:nvSpPr>
        <p:spPr>
          <a:xfrm>
            <a:off x="8313166" y="6190869"/>
            <a:ext cx="191233" cy="163693"/>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r>
              <a:rPr lang="en-US" dirty="0"/>
              <a:t>27</a:t>
            </a:r>
            <a:endParaRPr sz="1000" dirty="0">
              <a:solidFill>
                <a:schemeClr val="dk1"/>
              </a:solidFill>
              <a:latin typeface="Arial"/>
              <a:ea typeface="Arial"/>
              <a:cs typeface="Arial"/>
              <a:sym typeface="Arial"/>
            </a:endParaRPr>
          </a:p>
        </p:txBody>
      </p:sp>
      <p:sp>
        <p:nvSpPr>
          <p:cNvPr id="242" name="Google Shape;242;p33"/>
          <p:cNvSpPr txBox="1"/>
          <p:nvPr/>
        </p:nvSpPr>
        <p:spPr>
          <a:xfrm>
            <a:off x="914400" y="1371600"/>
            <a:ext cx="7398766" cy="3972757"/>
          </a:xfrm>
          <a:prstGeom prst="rect">
            <a:avLst/>
          </a:prstGeom>
          <a:noFill/>
          <a:ln>
            <a:noFill/>
          </a:ln>
        </p:spPr>
        <p:txBody>
          <a:bodyPr spcFirstLastPara="1" wrap="square" lIns="0" tIns="0" rIns="0" bIns="0" anchor="t" anchorCtr="0">
            <a:noAutofit/>
          </a:bodyPr>
          <a:lstStyle/>
          <a:p>
            <a:pPr marL="12700" marR="400685" lvl="0" indent="0" algn="l" rtl="0">
              <a:spcBef>
                <a:spcPts val="0"/>
              </a:spcBef>
              <a:spcAft>
                <a:spcPts val="0"/>
              </a:spcAft>
              <a:buNone/>
            </a:pPr>
            <a:r>
              <a:rPr lang="en-US" sz="2000" dirty="0">
                <a:solidFill>
                  <a:srgbClr val="181818"/>
                </a:solidFill>
                <a:latin typeface="Tahoma"/>
                <a:ea typeface="Tahoma"/>
                <a:cs typeface="Tahoma"/>
                <a:sym typeface="Tahoma"/>
              </a:rPr>
              <a:t>Evaluations of students </a:t>
            </a:r>
            <a:r>
              <a:rPr lang="en-US" sz="2000" i="1" dirty="0">
                <a:solidFill>
                  <a:srgbClr val="181818"/>
                </a:solidFill>
                <a:latin typeface="Tahoma"/>
                <a:ea typeface="Tahoma"/>
                <a:cs typeface="Tahoma"/>
                <a:sym typeface="Tahoma"/>
              </a:rPr>
              <a:t>by preceptors and Clerkship Directors.</a:t>
            </a:r>
            <a:endParaRPr i="1" dirty="0"/>
          </a:p>
          <a:p>
            <a:pPr marL="12700" marR="400685" lvl="0" indent="0" algn="l" rtl="0">
              <a:spcBef>
                <a:spcPts val="0"/>
              </a:spcBef>
              <a:spcAft>
                <a:spcPts val="0"/>
              </a:spcAft>
              <a:buNone/>
            </a:pPr>
            <a:endParaRPr sz="2000" b="1" dirty="0">
              <a:solidFill>
                <a:srgbClr val="C00000"/>
              </a:solidFill>
              <a:latin typeface="Tahoma"/>
              <a:ea typeface="Tahoma"/>
              <a:cs typeface="Tahoma"/>
              <a:sym typeface="Tahoma"/>
            </a:endParaRPr>
          </a:p>
          <a:p>
            <a:pPr marL="12700" marR="0" lvl="0" algn="l" rtl="0">
              <a:lnSpc>
                <a:spcPct val="100000"/>
              </a:lnSpc>
              <a:spcBef>
                <a:spcPts val="0"/>
              </a:spcBef>
              <a:spcAft>
                <a:spcPts val="0"/>
              </a:spcAft>
              <a:buClr>
                <a:srgbClr val="325262"/>
              </a:buClr>
              <a:buSzPts val="2000"/>
            </a:pPr>
            <a:r>
              <a:rPr lang="en-US" sz="2000" b="1" dirty="0">
                <a:solidFill>
                  <a:srgbClr val="C00000"/>
                </a:solidFill>
                <a:latin typeface="Tahoma"/>
                <a:ea typeface="Tahoma"/>
                <a:cs typeface="Tahoma"/>
                <a:sym typeface="Tahoma"/>
              </a:rPr>
              <a:t>Mid-Clerkship Evaluation</a:t>
            </a:r>
            <a:endParaRPr sz="2000" dirty="0">
              <a:solidFill>
                <a:srgbClr val="C00000"/>
              </a:solidFill>
              <a:latin typeface="Tahoma"/>
              <a:ea typeface="Tahoma"/>
              <a:cs typeface="Tahoma"/>
              <a:sym typeface="Tahoma"/>
            </a:endParaRPr>
          </a:p>
          <a:p>
            <a:pPr marL="812800" marR="426719" lvl="1" indent="-342900" algn="l" rtl="0">
              <a:lnSpc>
                <a:spcPct val="108000"/>
              </a:lnSpc>
              <a:spcBef>
                <a:spcPts val="65"/>
              </a:spcBef>
              <a:spcAft>
                <a:spcPts val="0"/>
              </a:spcAft>
              <a:buClr>
                <a:srgbClr val="181818"/>
              </a:buClr>
              <a:buSzPts val="2000"/>
              <a:buFont typeface="Arial"/>
              <a:buChar char="•"/>
            </a:pPr>
            <a:r>
              <a:rPr lang="en-US" sz="2000" b="0" i="0" u="none" strike="noStrike" cap="none" dirty="0">
                <a:solidFill>
                  <a:srgbClr val="181818"/>
                </a:solidFill>
                <a:latin typeface="Tahoma"/>
                <a:ea typeface="Tahoma"/>
                <a:cs typeface="Tahoma"/>
                <a:sym typeface="Tahoma"/>
              </a:rPr>
              <a:t>Standardized evaluation submitted by CD to give students formative feedback on their performance at mid-point in the clerkship. Can be based on input of multiple preceptors, including residents.</a:t>
            </a:r>
            <a:endParaRPr lang="en-US" dirty="0">
              <a:ea typeface="Tahoma"/>
            </a:endParaRPr>
          </a:p>
          <a:p>
            <a:pPr marL="469900" marR="426719" lvl="1" algn="l" rtl="0">
              <a:lnSpc>
                <a:spcPct val="108000"/>
              </a:lnSpc>
              <a:spcBef>
                <a:spcPts val="65"/>
              </a:spcBef>
              <a:spcAft>
                <a:spcPts val="0"/>
              </a:spcAft>
              <a:buClr>
                <a:srgbClr val="181818"/>
              </a:buClr>
              <a:buSzPts val="2000"/>
            </a:pPr>
            <a:endParaRPr b="0" i="0" u="none" strike="noStrike" cap="none" dirty="0">
              <a:solidFill>
                <a:srgbClr val="181818"/>
              </a:solidFill>
              <a:latin typeface="Tahoma"/>
              <a:ea typeface="Tahoma"/>
              <a:cs typeface="Tahoma"/>
              <a:sym typeface="Tahoma"/>
            </a:endParaRPr>
          </a:p>
          <a:p>
            <a:pPr marL="812800" marR="426719" lvl="1" indent="-342900" algn="l" rtl="0">
              <a:lnSpc>
                <a:spcPct val="108000"/>
              </a:lnSpc>
              <a:spcBef>
                <a:spcPts val="65"/>
              </a:spcBef>
              <a:spcAft>
                <a:spcPts val="0"/>
              </a:spcAft>
              <a:buClr>
                <a:srgbClr val="181818"/>
              </a:buClr>
              <a:buSzPts val="2000"/>
              <a:buFont typeface="Arial"/>
              <a:buChar char="•"/>
            </a:pPr>
            <a:r>
              <a:rPr lang="en-US" sz="2000" b="0" i="0" u="none" strike="noStrike" cap="none" dirty="0">
                <a:solidFill>
                  <a:srgbClr val="181818"/>
                </a:solidFill>
                <a:latin typeface="Tahoma"/>
                <a:ea typeface="Tahoma"/>
                <a:cs typeface="Tahoma"/>
                <a:sym typeface="Tahoma"/>
              </a:rPr>
              <a:t>Meeting occurs by Friday of 2</a:t>
            </a:r>
            <a:r>
              <a:rPr lang="en-US" sz="2000" b="0" i="0" u="none" strike="noStrike" cap="none" baseline="30000" dirty="0">
                <a:solidFill>
                  <a:srgbClr val="181818"/>
                </a:solidFill>
                <a:latin typeface="Tahoma"/>
                <a:ea typeface="Tahoma"/>
                <a:cs typeface="Tahoma"/>
                <a:sym typeface="Tahoma"/>
              </a:rPr>
              <a:t>nd</a:t>
            </a:r>
            <a:r>
              <a:rPr lang="en-US" sz="2000" b="0" i="0" u="none" strike="noStrike" cap="none" dirty="0">
                <a:solidFill>
                  <a:srgbClr val="181818"/>
                </a:solidFill>
                <a:latin typeface="Tahoma"/>
                <a:ea typeface="Tahoma"/>
                <a:cs typeface="Tahoma"/>
                <a:sym typeface="Tahoma"/>
              </a:rPr>
              <a:t> week of the clerkship.</a:t>
            </a:r>
          </a:p>
          <a:p>
            <a:pPr marL="469900" marR="426719" lvl="1" algn="l" rtl="0">
              <a:lnSpc>
                <a:spcPct val="108000"/>
              </a:lnSpc>
              <a:spcBef>
                <a:spcPts val="65"/>
              </a:spcBef>
              <a:spcAft>
                <a:spcPts val="0"/>
              </a:spcAft>
              <a:buClr>
                <a:srgbClr val="181818"/>
              </a:buClr>
              <a:buSzPts val="2000"/>
            </a:pPr>
            <a:endParaRPr dirty="0"/>
          </a:p>
          <a:p>
            <a:pPr marL="812800" marR="426719" lvl="1" indent="-342900" algn="l" rtl="0">
              <a:lnSpc>
                <a:spcPct val="108000"/>
              </a:lnSpc>
              <a:spcBef>
                <a:spcPts val="65"/>
              </a:spcBef>
              <a:spcAft>
                <a:spcPts val="0"/>
              </a:spcAft>
              <a:buClr>
                <a:srgbClr val="181818"/>
              </a:buClr>
              <a:buSzPts val="2000"/>
              <a:buFont typeface="Arial"/>
              <a:buChar char="•"/>
            </a:pPr>
            <a:r>
              <a:rPr lang="en-US" sz="2000" b="0" i="0" u="none" strike="noStrike" cap="none" dirty="0">
                <a:solidFill>
                  <a:srgbClr val="181818"/>
                </a:solidFill>
                <a:latin typeface="Tahoma"/>
                <a:ea typeface="Tahoma"/>
                <a:cs typeface="Tahoma"/>
                <a:sym typeface="Tahoma"/>
              </a:rPr>
              <a:t>Evaluation submitted by Wednesday of 3</a:t>
            </a:r>
            <a:r>
              <a:rPr lang="en-US" sz="2000" b="0" i="0" u="none" strike="noStrike" cap="none" baseline="30000" dirty="0">
                <a:solidFill>
                  <a:srgbClr val="181818"/>
                </a:solidFill>
                <a:latin typeface="Tahoma"/>
                <a:ea typeface="Tahoma"/>
                <a:cs typeface="Tahoma"/>
                <a:sym typeface="Tahoma"/>
              </a:rPr>
              <a:t>rd</a:t>
            </a:r>
            <a:r>
              <a:rPr lang="en-US" sz="2000" b="0" i="0" u="none" strike="noStrike" cap="none" dirty="0">
                <a:solidFill>
                  <a:srgbClr val="181818"/>
                </a:solidFill>
                <a:latin typeface="Tahoma"/>
                <a:ea typeface="Tahoma"/>
                <a:cs typeface="Tahoma"/>
                <a:sym typeface="Tahoma"/>
              </a:rPr>
              <a:t> week of the clerkship.</a:t>
            </a:r>
            <a:endParaRPr sz="2000" b="0" i="0" u="none" strike="noStrike" cap="none" dirty="0">
              <a:solidFill>
                <a:schemeClr val="dk1"/>
              </a:solidFill>
              <a:latin typeface="Tahoma"/>
              <a:ea typeface="Tahoma"/>
              <a:cs typeface="Tahoma"/>
              <a:sym typeface="Tahom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4"/>
          <p:cNvSpPr txBox="1">
            <a:spLocks noGrp="1"/>
          </p:cNvSpPr>
          <p:nvPr>
            <p:ph type="title"/>
          </p:nvPr>
        </p:nvSpPr>
        <p:spPr>
          <a:xfrm>
            <a:off x="779191" y="775271"/>
            <a:ext cx="7629525" cy="435655"/>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Clr>
                <a:srgbClr val="007D57"/>
              </a:buClr>
              <a:buSzPts val="2800"/>
              <a:buFont typeface="Arial"/>
              <a:buNone/>
            </a:pPr>
            <a:r>
              <a:rPr lang="en-US" sz="2800" b="1" i="0" u="none" strike="noStrike" cap="none" dirty="0">
                <a:solidFill>
                  <a:srgbClr val="007D57"/>
                </a:solidFill>
                <a:latin typeface="Arial"/>
                <a:ea typeface="Arial"/>
                <a:cs typeface="Arial"/>
                <a:sym typeface="Arial"/>
              </a:rPr>
              <a:t>CLERKSHIP EVALUATIONS</a:t>
            </a:r>
            <a:endParaRPr sz="2800" b="0" i="0" u="none" strike="noStrike" cap="none" dirty="0">
              <a:solidFill>
                <a:schemeClr val="dk1"/>
              </a:solidFill>
              <a:latin typeface="Arial"/>
              <a:ea typeface="Arial"/>
              <a:cs typeface="Arial"/>
              <a:sym typeface="Arial"/>
            </a:endParaRPr>
          </a:p>
        </p:txBody>
      </p:sp>
      <p:sp>
        <p:nvSpPr>
          <p:cNvPr id="248" name="Google Shape;248;p34"/>
          <p:cNvSpPr txBox="1">
            <a:spLocks noGrp="1"/>
          </p:cNvSpPr>
          <p:nvPr>
            <p:ph type="sldNum" idx="12"/>
          </p:nvPr>
        </p:nvSpPr>
        <p:spPr>
          <a:xfrm>
            <a:off x="8313166" y="6190869"/>
            <a:ext cx="191100" cy="1638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r>
              <a:rPr lang="en-US" sz="1000" b="1" dirty="0">
                <a:solidFill>
                  <a:srgbClr val="007D57"/>
                </a:solidFill>
                <a:latin typeface="Arial"/>
                <a:ea typeface="Arial"/>
                <a:cs typeface="Arial"/>
                <a:sym typeface="Arial"/>
              </a:rPr>
              <a:t>28</a:t>
            </a:r>
            <a:endParaRPr sz="1000" dirty="0">
              <a:solidFill>
                <a:schemeClr val="dk1"/>
              </a:solidFill>
              <a:latin typeface="Arial"/>
              <a:ea typeface="Arial"/>
              <a:cs typeface="Arial"/>
              <a:sym typeface="Arial"/>
            </a:endParaRPr>
          </a:p>
        </p:txBody>
      </p:sp>
      <p:sp>
        <p:nvSpPr>
          <p:cNvPr id="249" name="Google Shape;249;p34"/>
          <p:cNvSpPr txBox="1"/>
          <p:nvPr/>
        </p:nvSpPr>
        <p:spPr>
          <a:xfrm>
            <a:off x="435006" y="941033"/>
            <a:ext cx="8311744" cy="4944862"/>
          </a:xfrm>
          <a:prstGeom prst="rect">
            <a:avLst/>
          </a:prstGeom>
          <a:noFill/>
          <a:ln>
            <a:noFill/>
          </a:ln>
        </p:spPr>
        <p:txBody>
          <a:bodyPr spcFirstLastPara="1" wrap="square" lIns="0" tIns="0" rIns="0" bIns="0" anchor="t" anchorCtr="0">
            <a:noAutofit/>
          </a:bodyPr>
          <a:lstStyle/>
          <a:p>
            <a:pPr marL="355600" marR="0" lvl="0" indent="-215900" algn="l" rtl="0">
              <a:lnSpc>
                <a:spcPct val="100000"/>
              </a:lnSpc>
              <a:spcBef>
                <a:spcPts val="0"/>
              </a:spcBef>
              <a:spcAft>
                <a:spcPts val="0"/>
              </a:spcAft>
              <a:buClr>
                <a:srgbClr val="325262"/>
              </a:buClr>
              <a:buSzPts val="2000"/>
              <a:buFont typeface="Arial"/>
              <a:buNone/>
            </a:pPr>
            <a:endParaRPr sz="2000" b="1" dirty="0">
              <a:solidFill>
                <a:srgbClr val="325262"/>
              </a:solidFill>
              <a:latin typeface="Tahoma"/>
              <a:ea typeface="Tahoma"/>
              <a:cs typeface="Tahoma"/>
              <a:sym typeface="Tahoma"/>
            </a:endParaRPr>
          </a:p>
          <a:p>
            <a:pPr marL="12700" marR="0" lvl="0" algn="l" rtl="0">
              <a:lnSpc>
                <a:spcPct val="100000"/>
              </a:lnSpc>
              <a:spcBef>
                <a:spcPts val="0"/>
              </a:spcBef>
              <a:spcAft>
                <a:spcPts val="0"/>
              </a:spcAft>
              <a:buClr>
                <a:srgbClr val="325262"/>
              </a:buClr>
              <a:buSzPts val="2000"/>
            </a:pPr>
            <a:r>
              <a:rPr lang="en-US" sz="2000" b="1" dirty="0">
                <a:solidFill>
                  <a:srgbClr val="C00000"/>
                </a:solidFill>
                <a:latin typeface="Tahoma"/>
                <a:ea typeface="Tahoma"/>
                <a:cs typeface="Tahoma"/>
                <a:sym typeface="Tahoma"/>
              </a:rPr>
              <a:t>     Clinical Performance Evaluation</a:t>
            </a:r>
          </a:p>
          <a:p>
            <a:pPr marL="12700" marR="0" lvl="0" algn="l" rtl="0">
              <a:lnSpc>
                <a:spcPct val="100000"/>
              </a:lnSpc>
              <a:spcBef>
                <a:spcPts val="0"/>
              </a:spcBef>
              <a:spcAft>
                <a:spcPts val="0"/>
              </a:spcAft>
              <a:buClr>
                <a:srgbClr val="325262"/>
              </a:buClr>
              <a:buSzPts val="2000"/>
            </a:pPr>
            <a:endParaRPr sz="800" dirty="0">
              <a:solidFill>
                <a:srgbClr val="C00000"/>
              </a:solidFill>
              <a:latin typeface="Tahoma"/>
              <a:ea typeface="Tahoma"/>
              <a:cs typeface="Tahoma"/>
              <a:sym typeface="Tahoma"/>
            </a:endParaRPr>
          </a:p>
          <a:p>
            <a:pPr marL="812800" marR="516255" lvl="1" indent="-342900" algn="l" rtl="0">
              <a:spcAft>
                <a:spcPts val="0"/>
              </a:spcAft>
              <a:buClr>
                <a:srgbClr val="181818"/>
              </a:buClr>
              <a:buSzPts val="1800"/>
              <a:buFont typeface="Arial"/>
              <a:buChar char="•"/>
            </a:pPr>
            <a:r>
              <a:rPr lang="en-US" sz="1800" b="1" i="0" u="none" strike="noStrike" cap="none" dirty="0">
                <a:solidFill>
                  <a:schemeClr val="dk1"/>
                </a:solidFill>
                <a:latin typeface="Tahoma"/>
                <a:ea typeface="Tahoma"/>
                <a:cs typeface="Tahoma"/>
                <a:sym typeface="Tahoma"/>
              </a:rPr>
              <a:t>Honors-Eligible</a:t>
            </a:r>
            <a:r>
              <a:rPr lang="en-US" sz="1800" b="1" i="0" u="none" strike="noStrike" cap="none" dirty="0">
                <a:solidFill>
                  <a:srgbClr val="181818"/>
                </a:solidFill>
                <a:latin typeface="Tahoma"/>
                <a:ea typeface="Tahoma"/>
                <a:cs typeface="Tahoma"/>
                <a:sym typeface="Tahoma"/>
              </a:rPr>
              <a:t>: </a:t>
            </a:r>
            <a:r>
              <a:rPr lang="en-US" sz="1800" b="0" i="0" u="none" strike="noStrike" cap="none" dirty="0">
                <a:solidFill>
                  <a:srgbClr val="181818"/>
                </a:solidFill>
                <a:latin typeface="Tahoma"/>
                <a:ea typeface="Tahoma"/>
                <a:cs typeface="Tahoma"/>
                <a:sym typeface="Tahoma"/>
              </a:rPr>
              <a:t>100% “Met Expectations” and “Exceeded Expectations” categories, no unprofessional marks</a:t>
            </a:r>
            <a:endParaRPr sz="1800" b="0" i="0" u="none" strike="noStrike" cap="none" dirty="0">
              <a:solidFill>
                <a:schemeClr val="dk1"/>
              </a:solidFill>
              <a:latin typeface="Tahoma"/>
              <a:ea typeface="Tahoma"/>
              <a:cs typeface="Tahoma"/>
              <a:sym typeface="Tahoma"/>
            </a:endParaRPr>
          </a:p>
          <a:p>
            <a:pPr marL="812800" marR="152400" lvl="1" indent="-342900" algn="l" rtl="0">
              <a:spcBef>
                <a:spcPts val="0"/>
              </a:spcBef>
              <a:spcAft>
                <a:spcPts val="0"/>
              </a:spcAft>
              <a:buClr>
                <a:srgbClr val="181818"/>
              </a:buClr>
              <a:buSzPts val="1800"/>
              <a:buFont typeface="Arial"/>
              <a:buChar char="•"/>
            </a:pPr>
            <a:r>
              <a:rPr lang="en-US" sz="1800" b="1" i="0" u="none" strike="noStrike" cap="none" dirty="0">
                <a:solidFill>
                  <a:schemeClr val="dk1"/>
                </a:solidFill>
                <a:latin typeface="Tahoma"/>
                <a:ea typeface="Tahoma"/>
                <a:cs typeface="Tahoma"/>
                <a:sym typeface="Tahoma"/>
              </a:rPr>
              <a:t>Pass: </a:t>
            </a:r>
            <a:r>
              <a:rPr lang="en-US" sz="1800" b="0" i="0" u="none" strike="noStrike" cap="none" dirty="0">
                <a:solidFill>
                  <a:srgbClr val="181818"/>
                </a:solidFill>
                <a:latin typeface="Tahoma"/>
                <a:ea typeface="Tahoma"/>
                <a:cs typeface="Tahoma"/>
                <a:sym typeface="Tahoma"/>
              </a:rPr>
              <a:t>80% or greater in the “Met Expectations” and “Exceeded Expectations” categories, with no more than 1 unprofessional marks from all evaluators.</a:t>
            </a:r>
            <a:endParaRPr sz="1800" b="0" i="0" u="none" strike="noStrike" cap="none" dirty="0">
              <a:solidFill>
                <a:schemeClr val="dk1"/>
              </a:solidFill>
              <a:latin typeface="Tahoma"/>
              <a:ea typeface="Tahoma"/>
              <a:cs typeface="Tahoma"/>
              <a:sym typeface="Tahoma"/>
            </a:endParaRPr>
          </a:p>
          <a:p>
            <a:pPr marL="812800" marR="12700" lvl="1" indent="-342900" algn="l" rtl="0">
              <a:spcBef>
                <a:spcPts val="0"/>
              </a:spcBef>
              <a:spcAft>
                <a:spcPts val="0"/>
              </a:spcAft>
              <a:buClr>
                <a:srgbClr val="181818"/>
              </a:buClr>
              <a:buSzPts val="1800"/>
              <a:buFont typeface="Arial"/>
              <a:buChar char="•"/>
            </a:pPr>
            <a:r>
              <a:rPr lang="en-US" sz="1800" b="1" i="0" u="none" strike="noStrike" cap="none" dirty="0">
                <a:solidFill>
                  <a:schemeClr val="dk1"/>
                </a:solidFill>
                <a:latin typeface="Tahoma"/>
                <a:ea typeface="Tahoma"/>
                <a:cs typeface="Tahoma"/>
                <a:sym typeface="Tahoma"/>
              </a:rPr>
              <a:t>Conditional Pass: </a:t>
            </a:r>
            <a:r>
              <a:rPr lang="en-US" sz="1800" b="0" i="0" u="none" strike="noStrike" cap="none" dirty="0">
                <a:solidFill>
                  <a:srgbClr val="181818"/>
                </a:solidFill>
                <a:latin typeface="Tahoma"/>
                <a:ea typeface="Tahoma"/>
                <a:cs typeface="Tahoma"/>
                <a:sym typeface="Tahoma"/>
              </a:rPr>
              <a:t>Greater than 20% but no more than 40% in the “Below Expectations” category </a:t>
            </a:r>
            <a:r>
              <a:rPr lang="en-US" sz="1800" b="0" i="0" u="sng" strike="noStrike" cap="none" dirty="0">
                <a:solidFill>
                  <a:srgbClr val="C00000"/>
                </a:solidFill>
                <a:latin typeface="Tahoma"/>
                <a:ea typeface="Tahoma"/>
                <a:cs typeface="Tahoma"/>
                <a:sym typeface="Tahoma"/>
              </a:rPr>
              <a:t>OR</a:t>
            </a:r>
            <a:r>
              <a:rPr lang="en-US" sz="1800" b="0" i="0" u="none" strike="noStrike" cap="none" dirty="0">
                <a:solidFill>
                  <a:srgbClr val="C00000"/>
                </a:solidFill>
                <a:latin typeface="Tahoma"/>
                <a:ea typeface="Tahoma"/>
                <a:cs typeface="Tahoma"/>
                <a:sym typeface="Tahoma"/>
              </a:rPr>
              <a:t> </a:t>
            </a:r>
            <a:r>
              <a:rPr lang="en-US" sz="1800" b="0" i="0" u="none" strike="noStrike" cap="none" dirty="0">
                <a:solidFill>
                  <a:schemeClr val="dk1"/>
                </a:solidFill>
                <a:latin typeface="Tahoma"/>
                <a:ea typeface="Tahoma"/>
                <a:cs typeface="Tahoma"/>
                <a:sym typeface="Tahoma"/>
              </a:rPr>
              <a:t>2-3 Unprofessional </a:t>
            </a:r>
            <a:r>
              <a:rPr lang="en-US" sz="1800" b="0" i="0" u="none" strike="noStrike" cap="none" dirty="0">
                <a:solidFill>
                  <a:srgbClr val="181818"/>
                </a:solidFill>
                <a:latin typeface="Tahoma"/>
                <a:ea typeface="Tahoma"/>
                <a:cs typeface="Tahoma"/>
                <a:sym typeface="Tahoma"/>
              </a:rPr>
              <a:t>marks.</a:t>
            </a:r>
            <a:endParaRPr sz="1800" b="0" i="0" u="none" strike="noStrike" cap="none" dirty="0">
              <a:solidFill>
                <a:schemeClr val="dk1"/>
              </a:solidFill>
              <a:latin typeface="Tahoma"/>
              <a:ea typeface="Tahoma"/>
              <a:cs typeface="Tahoma"/>
              <a:sym typeface="Tahoma"/>
            </a:endParaRPr>
          </a:p>
          <a:p>
            <a:pPr marL="812800" marR="0" lvl="1" indent="-342900" algn="l" rtl="0">
              <a:lnSpc>
                <a:spcPct val="116111"/>
              </a:lnSpc>
              <a:spcBef>
                <a:spcPts val="0"/>
              </a:spcBef>
              <a:spcAft>
                <a:spcPts val="0"/>
              </a:spcAft>
              <a:buClr>
                <a:srgbClr val="181818"/>
              </a:buClr>
              <a:buSzPts val="1800"/>
              <a:buFont typeface="Arial"/>
              <a:buChar char="•"/>
            </a:pPr>
            <a:r>
              <a:rPr lang="en-US" sz="1800" b="1" i="0" u="none" strike="noStrike" cap="none" dirty="0">
                <a:solidFill>
                  <a:schemeClr val="dk1"/>
                </a:solidFill>
                <a:latin typeface="Tahoma"/>
                <a:ea typeface="Tahoma"/>
                <a:cs typeface="Tahoma"/>
                <a:sym typeface="Tahoma"/>
              </a:rPr>
              <a:t>No Pass: </a:t>
            </a:r>
            <a:r>
              <a:rPr lang="en-US" sz="1800" b="0" i="0" u="none" strike="noStrike" cap="none" dirty="0">
                <a:solidFill>
                  <a:srgbClr val="181818"/>
                </a:solidFill>
                <a:latin typeface="Tahoma"/>
                <a:ea typeface="Tahoma"/>
                <a:cs typeface="Tahoma"/>
                <a:sym typeface="Tahoma"/>
              </a:rPr>
              <a:t>Any one of the following 3 conditions:</a:t>
            </a:r>
            <a:endParaRPr sz="1800" b="0" i="0" u="none" strike="noStrike" cap="none" dirty="0">
              <a:solidFill>
                <a:schemeClr val="dk1"/>
              </a:solidFill>
              <a:latin typeface="Tahoma"/>
              <a:ea typeface="Tahoma"/>
              <a:cs typeface="Tahoma"/>
              <a:sym typeface="Tahoma"/>
            </a:endParaRPr>
          </a:p>
          <a:p>
            <a:pPr marL="1270000" marR="885189" lvl="2" indent="-342900" algn="l" rtl="0">
              <a:lnSpc>
                <a:spcPct val="100000"/>
              </a:lnSpc>
              <a:spcBef>
                <a:spcPts val="0"/>
              </a:spcBef>
              <a:spcAft>
                <a:spcPts val="0"/>
              </a:spcAft>
              <a:buClr>
                <a:srgbClr val="181818"/>
              </a:buClr>
              <a:buSzPts val="1800"/>
              <a:buFont typeface="Tahoma"/>
              <a:buAutoNum type="arabicPeriod"/>
            </a:pPr>
            <a:r>
              <a:rPr lang="en-US" sz="1800" b="0" i="0" u="none" strike="noStrike" cap="none" dirty="0">
                <a:solidFill>
                  <a:srgbClr val="181818"/>
                </a:solidFill>
                <a:latin typeface="Tahoma"/>
                <a:ea typeface="Tahoma"/>
                <a:cs typeface="Tahoma"/>
                <a:sym typeface="Tahoma"/>
              </a:rPr>
              <a:t>Greater than 20% but no more than 40% in “Below Expectations” </a:t>
            </a:r>
            <a:r>
              <a:rPr lang="en-US" sz="1800" b="0" i="0" u="sng" strike="noStrike" cap="none" dirty="0">
                <a:solidFill>
                  <a:srgbClr val="C00000"/>
                </a:solidFill>
                <a:latin typeface="Tahoma"/>
                <a:ea typeface="Tahoma"/>
                <a:cs typeface="Tahoma"/>
                <a:sym typeface="Tahoma"/>
              </a:rPr>
              <a:t>AND</a:t>
            </a:r>
            <a:r>
              <a:rPr lang="en-US" sz="1800" b="0" i="0" u="none" strike="noStrike" cap="none" dirty="0">
                <a:solidFill>
                  <a:srgbClr val="C00000"/>
                </a:solidFill>
                <a:latin typeface="Tahoma"/>
                <a:ea typeface="Tahoma"/>
                <a:cs typeface="Tahoma"/>
                <a:sym typeface="Tahoma"/>
              </a:rPr>
              <a:t> </a:t>
            </a:r>
            <a:r>
              <a:rPr lang="en-US" sz="1800" b="0" i="0" u="none" strike="noStrike" cap="none" dirty="0">
                <a:solidFill>
                  <a:schemeClr val="dk1"/>
                </a:solidFill>
                <a:latin typeface="Tahoma"/>
                <a:ea typeface="Tahoma"/>
                <a:cs typeface="Tahoma"/>
                <a:sym typeface="Tahoma"/>
              </a:rPr>
              <a:t>2-3 Unprofessional </a:t>
            </a:r>
            <a:r>
              <a:rPr lang="en-US" sz="1800" b="0" i="0" u="none" strike="noStrike" cap="none" dirty="0">
                <a:solidFill>
                  <a:srgbClr val="181818"/>
                </a:solidFill>
                <a:latin typeface="Tahoma"/>
                <a:ea typeface="Tahoma"/>
                <a:cs typeface="Tahoma"/>
                <a:sym typeface="Tahoma"/>
              </a:rPr>
              <a:t>marks.</a:t>
            </a:r>
            <a:endParaRPr sz="1800" b="0" i="0" u="none" strike="noStrike" cap="none" dirty="0">
              <a:solidFill>
                <a:schemeClr val="dk1"/>
              </a:solidFill>
              <a:latin typeface="Tahoma"/>
              <a:ea typeface="Tahoma"/>
              <a:cs typeface="Tahoma"/>
              <a:sym typeface="Tahoma"/>
            </a:endParaRPr>
          </a:p>
          <a:p>
            <a:pPr marL="1270000" marR="0" lvl="2" indent="-342900" algn="l" rtl="0">
              <a:lnSpc>
                <a:spcPct val="100000"/>
              </a:lnSpc>
              <a:spcBef>
                <a:spcPts val="0"/>
              </a:spcBef>
              <a:spcAft>
                <a:spcPts val="0"/>
              </a:spcAft>
              <a:buClr>
                <a:srgbClr val="181818"/>
              </a:buClr>
              <a:buSzPts val="1800"/>
              <a:buFont typeface="Tahoma"/>
              <a:buAutoNum type="arabicPeriod"/>
            </a:pPr>
            <a:r>
              <a:rPr lang="en-US" sz="1800" b="0" i="0" u="none" strike="noStrike" cap="none" dirty="0">
                <a:solidFill>
                  <a:srgbClr val="181818"/>
                </a:solidFill>
                <a:latin typeface="Tahoma"/>
                <a:ea typeface="Tahoma"/>
                <a:cs typeface="Tahoma"/>
                <a:sym typeface="Tahoma"/>
              </a:rPr>
              <a:t>Greater than 40% in “Below Expectations”.</a:t>
            </a:r>
            <a:endParaRPr sz="1800" b="0" i="0" u="none" strike="noStrike" cap="none" dirty="0">
              <a:solidFill>
                <a:schemeClr val="dk1"/>
              </a:solidFill>
              <a:latin typeface="Tahoma"/>
              <a:ea typeface="Tahoma"/>
              <a:cs typeface="Tahoma"/>
              <a:sym typeface="Tahoma"/>
            </a:endParaRPr>
          </a:p>
          <a:p>
            <a:pPr marL="1270000" marR="0" lvl="2" indent="-342900" algn="l" rtl="0">
              <a:lnSpc>
                <a:spcPct val="100000"/>
              </a:lnSpc>
              <a:spcBef>
                <a:spcPts val="0"/>
              </a:spcBef>
              <a:spcAft>
                <a:spcPts val="0"/>
              </a:spcAft>
              <a:buClr>
                <a:srgbClr val="181818"/>
              </a:buClr>
              <a:buSzPts val="1800"/>
              <a:buFont typeface="Tahoma"/>
              <a:buAutoNum type="arabicPeriod"/>
            </a:pPr>
            <a:r>
              <a:rPr lang="en-US" sz="1800" b="0" i="0" u="none" strike="noStrike" cap="none" dirty="0">
                <a:solidFill>
                  <a:srgbClr val="181818"/>
                </a:solidFill>
                <a:latin typeface="Tahoma"/>
                <a:ea typeface="Tahoma"/>
                <a:cs typeface="Tahoma"/>
                <a:sym typeface="Tahoma"/>
              </a:rPr>
              <a:t>4 or more Unprofessional marks.</a:t>
            </a:r>
          </a:p>
          <a:p>
            <a:pPr marL="927100" marR="0" lvl="2" algn="l" rtl="0">
              <a:lnSpc>
                <a:spcPct val="100000"/>
              </a:lnSpc>
              <a:spcBef>
                <a:spcPts val="0"/>
              </a:spcBef>
              <a:spcAft>
                <a:spcPts val="0"/>
              </a:spcAft>
              <a:buClr>
                <a:srgbClr val="181818"/>
              </a:buClr>
              <a:buSzPts val="1800"/>
            </a:pPr>
            <a:endParaRPr sz="1100" dirty="0"/>
          </a:p>
          <a:p>
            <a:pPr lvl="1">
              <a:buClr>
                <a:srgbClr val="325262"/>
              </a:buClr>
              <a:buSzPts val="2000"/>
            </a:pPr>
            <a:r>
              <a:rPr lang="en-US" sz="1800" dirty="0">
                <a:solidFill>
                  <a:schemeClr val="dk1"/>
                </a:solidFill>
                <a:latin typeface="Tahoma"/>
                <a:ea typeface="Tahoma"/>
                <a:cs typeface="Tahoma"/>
                <a:sym typeface="Tahoma"/>
              </a:rPr>
              <a:t>      A </a:t>
            </a:r>
            <a:r>
              <a:rPr lang="en-US" sz="1800" u="sng" dirty="0">
                <a:solidFill>
                  <a:schemeClr val="dk1"/>
                </a:solidFill>
                <a:latin typeface="Tahoma"/>
                <a:ea typeface="Tahoma"/>
                <a:cs typeface="Tahoma"/>
                <a:sym typeface="Tahoma"/>
              </a:rPr>
              <a:t>No Pass</a:t>
            </a:r>
            <a:r>
              <a:rPr lang="en-US" sz="1800" dirty="0">
                <a:solidFill>
                  <a:schemeClr val="dk1"/>
                </a:solidFill>
                <a:latin typeface="Tahoma"/>
                <a:ea typeface="Tahoma"/>
                <a:cs typeface="Tahoma"/>
                <a:sym typeface="Tahoma"/>
              </a:rPr>
              <a:t> grade on the CPE will result in a </a:t>
            </a:r>
            <a:r>
              <a:rPr lang="en-US" sz="1800" u="sng" dirty="0">
                <a:solidFill>
                  <a:schemeClr val="dk1"/>
                </a:solidFill>
                <a:latin typeface="Tahoma"/>
                <a:ea typeface="Tahoma"/>
                <a:cs typeface="Tahoma"/>
                <a:sym typeface="Tahoma"/>
              </a:rPr>
              <a:t>No Pass</a:t>
            </a:r>
            <a:r>
              <a:rPr lang="en-US" sz="1800" dirty="0">
                <a:solidFill>
                  <a:schemeClr val="dk1"/>
                </a:solidFill>
                <a:latin typeface="Tahoma"/>
                <a:ea typeface="Tahoma"/>
                <a:cs typeface="Tahoma"/>
                <a:sym typeface="Tahoma"/>
              </a:rPr>
              <a:t> (N) grade in the clerkship</a:t>
            </a:r>
          </a:p>
          <a:p>
            <a:pPr lvl="1">
              <a:buClr>
                <a:srgbClr val="325262"/>
              </a:buClr>
              <a:buSzPts val="2000"/>
            </a:pPr>
            <a:r>
              <a:rPr lang="en-US" sz="1800" dirty="0">
                <a:solidFill>
                  <a:schemeClr val="dk1"/>
                </a:solidFill>
                <a:latin typeface="Tahoma"/>
                <a:ea typeface="Tahoma"/>
                <a:cs typeface="Tahoma"/>
                <a:sym typeface="Tahoma"/>
              </a:rPr>
              <a:t>      and require that the student retake the entire clerkship</a:t>
            </a:r>
            <a:r>
              <a:rPr lang="en-US" sz="1800" dirty="0">
                <a:solidFill>
                  <a:schemeClr val="tx1"/>
                </a:solidFill>
                <a:latin typeface="Tahoma"/>
                <a:ea typeface="Tahoma"/>
                <a:cs typeface="Tahoma"/>
                <a:sym typeface="Tahoma"/>
              </a:rPr>
              <a:t>.</a:t>
            </a:r>
            <a:endParaRPr sz="1800" dirty="0">
              <a:solidFill>
                <a:schemeClr val="dk1"/>
              </a:solidFill>
              <a:latin typeface="Tahoma"/>
              <a:ea typeface="Tahoma"/>
              <a:cs typeface="Tahoma"/>
              <a:sym typeface="Tahoma"/>
            </a:endParaRPr>
          </a:p>
          <a:p>
            <a:pPr marL="355600" marR="0" lvl="0" indent="-215900" algn="l" rtl="0">
              <a:lnSpc>
                <a:spcPct val="100000"/>
              </a:lnSpc>
              <a:spcBef>
                <a:spcPts val="0"/>
              </a:spcBef>
              <a:spcAft>
                <a:spcPts val="0"/>
              </a:spcAft>
              <a:buClr>
                <a:srgbClr val="325262"/>
              </a:buClr>
              <a:buSzPts val="2000"/>
              <a:buFont typeface="Arial"/>
              <a:buNone/>
            </a:pPr>
            <a:endParaRPr sz="2000" b="1" dirty="0">
              <a:solidFill>
                <a:srgbClr val="325262"/>
              </a:solidFill>
              <a:latin typeface="Tahoma"/>
              <a:ea typeface="Tahoma"/>
              <a:cs typeface="Tahoma"/>
              <a:sym typeface="Tahoma"/>
            </a:endParaRPr>
          </a:p>
          <a:p>
            <a:pPr marL="927100" marR="0" lvl="2" indent="0" algn="l" rtl="0">
              <a:lnSpc>
                <a:spcPct val="100000"/>
              </a:lnSpc>
              <a:spcBef>
                <a:spcPts val="0"/>
              </a:spcBef>
              <a:spcAft>
                <a:spcPts val="0"/>
              </a:spcAft>
              <a:buNone/>
            </a:pPr>
            <a:endParaRPr sz="1800" b="0" i="0" u="none" strike="noStrike" cap="none" dirty="0">
              <a:solidFill>
                <a:srgbClr val="181818"/>
              </a:solidFill>
              <a:latin typeface="Tahoma"/>
              <a:ea typeface="Tahoma"/>
              <a:cs typeface="Tahoma"/>
              <a:sym typeface="Tahom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5"/>
          <p:cNvSpPr txBox="1">
            <a:spLocks noGrp="1"/>
          </p:cNvSpPr>
          <p:nvPr>
            <p:ph type="title"/>
          </p:nvPr>
        </p:nvSpPr>
        <p:spPr>
          <a:xfrm>
            <a:off x="874874" y="760984"/>
            <a:ext cx="7629525" cy="435655"/>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Clr>
                <a:srgbClr val="007D57"/>
              </a:buClr>
              <a:buSzPts val="2800"/>
              <a:buFont typeface="Arial"/>
              <a:buNone/>
            </a:pPr>
            <a:r>
              <a:rPr lang="en-US" sz="2800" b="1" i="0" u="none" strike="noStrike" cap="none" dirty="0">
                <a:solidFill>
                  <a:srgbClr val="007D57"/>
                </a:solidFill>
                <a:latin typeface="Arial"/>
                <a:ea typeface="Arial"/>
                <a:cs typeface="Arial"/>
                <a:sym typeface="Arial"/>
              </a:rPr>
              <a:t>CLERKSHIP EVALUATIONS</a:t>
            </a:r>
            <a:endParaRPr sz="2800" b="0" i="0" u="none" strike="noStrike" cap="none" dirty="0">
              <a:solidFill>
                <a:schemeClr val="dk1"/>
              </a:solidFill>
              <a:latin typeface="Arial"/>
              <a:ea typeface="Arial"/>
              <a:cs typeface="Arial"/>
              <a:sym typeface="Arial"/>
            </a:endParaRPr>
          </a:p>
        </p:txBody>
      </p:sp>
      <p:sp>
        <p:nvSpPr>
          <p:cNvPr id="255" name="Google Shape;255;p35"/>
          <p:cNvSpPr txBox="1">
            <a:spLocks noGrp="1"/>
          </p:cNvSpPr>
          <p:nvPr>
            <p:ph type="sldNum" idx="12"/>
          </p:nvPr>
        </p:nvSpPr>
        <p:spPr>
          <a:xfrm>
            <a:off x="8313166" y="6190869"/>
            <a:ext cx="191233" cy="163693"/>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r>
              <a:rPr lang="en-US" sz="1000" dirty="0">
                <a:solidFill>
                  <a:srgbClr val="339933"/>
                </a:solidFill>
                <a:latin typeface="Arial"/>
                <a:ea typeface="Arial"/>
                <a:cs typeface="Arial"/>
                <a:sym typeface="Arial"/>
              </a:rPr>
              <a:t>29</a:t>
            </a:r>
          </a:p>
          <a:p>
            <a:pPr marL="25400" marR="0" lvl="0" indent="0" algn="l" rtl="0">
              <a:lnSpc>
                <a:spcPct val="100000"/>
              </a:lnSpc>
              <a:spcBef>
                <a:spcPts val="0"/>
              </a:spcBef>
              <a:spcAft>
                <a:spcPts val="0"/>
              </a:spcAft>
              <a:buNone/>
            </a:pPr>
            <a:endParaRPr sz="1000" dirty="0">
              <a:solidFill>
                <a:schemeClr val="dk1"/>
              </a:solidFill>
              <a:latin typeface="Arial"/>
              <a:ea typeface="Arial"/>
              <a:cs typeface="Arial"/>
              <a:sym typeface="Arial"/>
            </a:endParaRPr>
          </a:p>
        </p:txBody>
      </p:sp>
      <p:sp>
        <p:nvSpPr>
          <p:cNvPr id="256" name="Google Shape;256;p35"/>
          <p:cNvSpPr txBox="1"/>
          <p:nvPr/>
        </p:nvSpPr>
        <p:spPr>
          <a:xfrm>
            <a:off x="803996" y="1402672"/>
            <a:ext cx="7296150" cy="3604334"/>
          </a:xfrm>
          <a:prstGeom prst="rect">
            <a:avLst/>
          </a:prstGeom>
          <a:noFill/>
          <a:ln>
            <a:noFill/>
          </a:ln>
        </p:spPr>
        <p:txBody>
          <a:bodyPr spcFirstLastPara="1" wrap="square" lIns="0" tIns="0" rIns="0" bIns="0" anchor="t" anchorCtr="0">
            <a:noAutofit/>
          </a:bodyPr>
          <a:lstStyle/>
          <a:p>
            <a:pPr marL="12700" marR="0" lvl="0" algn="l" rtl="0">
              <a:lnSpc>
                <a:spcPct val="100000"/>
              </a:lnSpc>
              <a:spcBef>
                <a:spcPts val="0"/>
              </a:spcBef>
              <a:spcAft>
                <a:spcPts val="0"/>
              </a:spcAft>
              <a:buClr>
                <a:srgbClr val="325262"/>
              </a:buClr>
              <a:buSzPts val="2000"/>
            </a:pPr>
            <a:r>
              <a:rPr lang="en-US" sz="2000" b="1" dirty="0">
                <a:solidFill>
                  <a:srgbClr val="C00000"/>
                </a:solidFill>
                <a:latin typeface="Tahoma"/>
                <a:ea typeface="Tahoma"/>
                <a:cs typeface="Tahoma"/>
                <a:sym typeface="Tahoma"/>
              </a:rPr>
              <a:t>Professional Behavior on FCE includes Clinical (from CPE) </a:t>
            </a:r>
            <a:r>
              <a:rPr lang="en-US" sz="2000" b="1" u="sng" dirty="0">
                <a:solidFill>
                  <a:srgbClr val="C00000"/>
                </a:solidFill>
                <a:latin typeface="Tahoma"/>
                <a:ea typeface="Tahoma"/>
                <a:cs typeface="Tahoma"/>
                <a:sym typeface="Tahoma"/>
              </a:rPr>
              <a:t>and</a:t>
            </a:r>
            <a:r>
              <a:rPr lang="en-US" sz="2000" b="1" dirty="0">
                <a:solidFill>
                  <a:srgbClr val="C00000"/>
                </a:solidFill>
                <a:latin typeface="Tahoma"/>
                <a:ea typeface="Tahoma"/>
                <a:cs typeface="Tahoma"/>
                <a:sym typeface="Tahoma"/>
              </a:rPr>
              <a:t> Non-Clinical Unprofessionalism Marks:</a:t>
            </a:r>
            <a:endParaRPr sz="2000" b="1" dirty="0">
              <a:latin typeface="Tahoma"/>
              <a:ea typeface="Tahoma"/>
              <a:cs typeface="Tahoma"/>
              <a:sym typeface="Tahoma"/>
            </a:endParaRPr>
          </a:p>
          <a:p>
            <a:pPr marL="12700" marR="0" lvl="0" indent="0" algn="l" rtl="0">
              <a:lnSpc>
                <a:spcPct val="100000"/>
              </a:lnSpc>
              <a:spcBef>
                <a:spcPts val="0"/>
              </a:spcBef>
              <a:spcAft>
                <a:spcPts val="0"/>
              </a:spcAft>
              <a:buNone/>
            </a:pPr>
            <a:endParaRPr sz="2000" b="1" dirty="0">
              <a:latin typeface="Tahoma"/>
              <a:ea typeface="Tahoma"/>
              <a:cs typeface="Tahoma"/>
              <a:sym typeface="Tahoma"/>
            </a:endParaRPr>
          </a:p>
          <a:p>
            <a:pPr marL="812800" marR="778510" lvl="1" indent="-342900" algn="l" rtl="0">
              <a:lnSpc>
                <a:spcPct val="100000"/>
              </a:lnSpc>
              <a:spcBef>
                <a:spcPts val="0"/>
              </a:spcBef>
              <a:spcAft>
                <a:spcPts val="0"/>
              </a:spcAft>
              <a:buClr>
                <a:srgbClr val="000000"/>
              </a:buClr>
              <a:buSzPts val="2000"/>
              <a:buFont typeface="Arial"/>
              <a:buChar char="•"/>
            </a:pPr>
            <a:r>
              <a:rPr lang="en-US" sz="2000" b="1" i="0" u="none" strike="noStrike" cap="none" dirty="0">
                <a:latin typeface="Tahoma"/>
                <a:ea typeface="Tahoma"/>
                <a:cs typeface="Tahoma"/>
                <a:sym typeface="Tahoma"/>
              </a:rPr>
              <a:t>Honors: </a:t>
            </a:r>
            <a:r>
              <a:rPr lang="en-US" sz="2000" b="0" i="0" u="none" strike="noStrike" cap="none" dirty="0">
                <a:latin typeface="Tahoma"/>
                <a:ea typeface="Tahoma"/>
                <a:cs typeface="Tahoma"/>
                <a:sym typeface="Tahoma"/>
              </a:rPr>
              <a:t>No Unprofessional marks.</a:t>
            </a:r>
            <a:endParaRPr dirty="0"/>
          </a:p>
          <a:p>
            <a:pPr marL="812800" marR="778510" lvl="1" indent="-342900" algn="l" rtl="0">
              <a:lnSpc>
                <a:spcPct val="100000"/>
              </a:lnSpc>
              <a:spcBef>
                <a:spcPts val="0"/>
              </a:spcBef>
              <a:spcAft>
                <a:spcPts val="0"/>
              </a:spcAft>
              <a:buClr>
                <a:srgbClr val="000000"/>
              </a:buClr>
              <a:buSzPts val="2000"/>
              <a:buFont typeface="Arial"/>
              <a:buChar char="•"/>
            </a:pPr>
            <a:r>
              <a:rPr lang="en-US" sz="2000" b="1" i="0" u="none" strike="noStrike" cap="none" dirty="0">
                <a:latin typeface="Tahoma"/>
                <a:ea typeface="Tahoma"/>
                <a:cs typeface="Tahoma"/>
                <a:sym typeface="Tahoma"/>
              </a:rPr>
              <a:t>Pass: </a:t>
            </a:r>
            <a:r>
              <a:rPr lang="en-US" sz="2000" b="0" i="0" u="none" strike="noStrike" cap="none" dirty="0">
                <a:latin typeface="Tahoma"/>
                <a:ea typeface="Tahoma"/>
                <a:cs typeface="Tahoma"/>
                <a:sym typeface="Tahoma"/>
              </a:rPr>
              <a:t>No more than 1 Unprofessional mark for all clerkship components combined.</a:t>
            </a:r>
            <a:endParaRPr sz="2000" b="0" i="0" u="none" strike="noStrike" cap="none" dirty="0">
              <a:latin typeface="Tahoma"/>
              <a:ea typeface="Tahoma"/>
              <a:cs typeface="Tahoma"/>
              <a:sym typeface="Tahoma"/>
            </a:endParaRPr>
          </a:p>
          <a:p>
            <a:pPr marL="812800" marR="0" lvl="1" indent="-342900" algn="l" rtl="0">
              <a:lnSpc>
                <a:spcPct val="100000"/>
              </a:lnSpc>
              <a:spcBef>
                <a:spcPts val="0"/>
              </a:spcBef>
              <a:spcAft>
                <a:spcPts val="0"/>
              </a:spcAft>
              <a:buClr>
                <a:srgbClr val="000000"/>
              </a:buClr>
              <a:buSzPts val="2000"/>
              <a:buFont typeface="Arial"/>
              <a:buChar char="•"/>
            </a:pPr>
            <a:r>
              <a:rPr lang="en-US" sz="2000" b="1" i="0" u="none" strike="noStrike" cap="none" dirty="0">
                <a:latin typeface="Tahoma"/>
                <a:ea typeface="Tahoma"/>
                <a:cs typeface="Tahoma"/>
                <a:sym typeface="Tahoma"/>
              </a:rPr>
              <a:t>Conditional Pass</a:t>
            </a:r>
            <a:r>
              <a:rPr lang="en-US" sz="2000" b="0" i="0" u="none" strike="noStrike" cap="none" dirty="0">
                <a:latin typeface="Tahoma"/>
                <a:ea typeface="Tahoma"/>
                <a:cs typeface="Tahoma"/>
                <a:sym typeface="Tahoma"/>
              </a:rPr>
              <a:t>: 2-3 Unprofessional marks</a:t>
            </a:r>
            <a:endParaRPr lang="en-US" sz="2000" b="0" i="0" u="none" strike="noStrike" cap="none" dirty="0">
              <a:solidFill>
                <a:schemeClr val="tx1"/>
              </a:solidFill>
              <a:latin typeface="Tahoma"/>
              <a:ea typeface="Tahoma"/>
              <a:cs typeface="Tahoma"/>
              <a:sym typeface="Tahoma"/>
            </a:endParaRPr>
          </a:p>
          <a:p>
            <a:pPr marL="812800" marR="0" lvl="1" indent="-342900" algn="l" rtl="0">
              <a:lnSpc>
                <a:spcPct val="100000"/>
              </a:lnSpc>
              <a:spcBef>
                <a:spcPts val="0"/>
              </a:spcBef>
              <a:spcAft>
                <a:spcPts val="0"/>
              </a:spcAft>
              <a:buClr>
                <a:srgbClr val="000000"/>
              </a:buClr>
              <a:buSzPts val="2000"/>
              <a:buFont typeface="Arial"/>
              <a:buChar char="•"/>
            </a:pPr>
            <a:r>
              <a:rPr lang="en-US" sz="2000" b="1" dirty="0">
                <a:solidFill>
                  <a:schemeClr val="tx1"/>
                </a:solidFill>
                <a:latin typeface="Tahoma"/>
                <a:ea typeface="Tahoma"/>
                <a:cs typeface="Tahoma"/>
                <a:sym typeface="Tahoma"/>
              </a:rPr>
              <a:t>No Pa</a:t>
            </a:r>
            <a:r>
              <a:rPr lang="en-US" sz="2000" dirty="0">
                <a:solidFill>
                  <a:schemeClr val="tx1"/>
                </a:solidFill>
                <a:latin typeface="Tahoma"/>
                <a:ea typeface="Tahoma"/>
                <a:cs typeface="Tahoma"/>
                <a:sym typeface="Tahoma"/>
              </a:rPr>
              <a:t>ss: </a:t>
            </a:r>
            <a:r>
              <a:rPr lang="en-US" sz="2000" b="0" i="0" u="none" strike="noStrike" cap="none" dirty="0">
                <a:latin typeface="Tahoma"/>
                <a:ea typeface="Tahoma"/>
                <a:cs typeface="Tahoma"/>
                <a:sym typeface="Tahoma"/>
              </a:rPr>
              <a:t>4 or more Unprofessional </a:t>
            </a:r>
            <a:r>
              <a:rPr lang="en-US" sz="2000" b="0" i="0" u="none" strike="noStrike" cap="none" dirty="0">
                <a:solidFill>
                  <a:srgbClr val="181818"/>
                </a:solidFill>
                <a:latin typeface="Tahoma"/>
                <a:ea typeface="Tahoma"/>
                <a:cs typeface="Tahoma"/>
                <a:sym typeface="Tahoma"/>
              </a:rPr>
              <a:t>marks</a:t>
            </a:r>
            <a:endParaRPr sz="2000" b="0" i="0" u="none" strike="noStrike" cap="none" dirty="0">
              <a:solidFill>
                <a:schemeClr val="dk1"/>
              </a:solidFill>
              <a:latin typeface="Tahoma"/>
              <a:ea typeface="Tahoma"/>
              <a:cs typeface="Tahoma"/>
              <a:sym typeface="Tahoma"/>
            </a:endParaRPr>
          </a:p>
          <a:p>
            <a:pPr marL="0" marR="0" lvl="0" indent="0" algn="l" rtl="0">
              <a:lnSpc>
                <a:spcPct val="100000"/>
              </a:lnSpc>
              <a:spcBef>
                <a:spcPts val="0"/>
              </a:spcBef>
              <a:spcAft>
                <a:spcPts val="0"/>
              </a:spcAft>
              <a:buNone/>
            </a:pPr>
            <a:endParaRPr sz="1000" dirty="0">
              <a:solidFill>
                <a:schemeClr val="dk1"/>
              </a:solidFill>
              <a:latin typeface="Tahoma"/>
              <a:ea typeface="Tahoma"/>
              <a:cs typeface="Tahoma"/>
              <a:sym typeface="Tahoma"/>
            </a:endParaRPr>
          </a:p>
          <a:p>
            <a:pPr marL="0" marR="0" lvl="0" indent="0" algn="l" rtl="0">
              <a:spcBef>
                <a:spcPts val="0"/>
              </a:spcBef>
              <a:spcAft>
                <a:spcPts val="0"/>
              </a:spcAft>
              <a:buNone/>
            </a:pPr>
            <a:endParaRPr sz="1100" dirty="0">
              <a:solidFill>
                <a:schemeClr val="dk1"/>
              </a:solidFill>
              <a:latin typeface="Tahoma"/>
              <a:ea typeface="Tahoma"/>
              <a:cs typeface="Tahoma"/>
              <a:sym typeface="Tahoma"/>
            </a:endParaRPr>
          </a:p>
          <a:p>
            <a:pPr marR="0" lvl="0" algn="l" rtl="0">
              <a:spcBef>
                <a:spcPts val="4"/>
              </a:spcBef>
              <a:spcAft>
                <a:spcPts val="0"/>
              </a:spcAft>
              <a:buClr>
                <a:schemeClr val="dk1"/>
              </a:buClr>
              <a:buSzPts val="2000"/>
            </a:pPr>
            <a:r>
              <a:rPr lang="en-US" sz="2000" dirty="0">
                <a:solidFill>
                  <a:schemeClr val="dk1"/>
                </a:solidFill>
                <a:latin typeface="Tahoma"/>
                <a:ea typeface="Tahoma"/>
                <a:cs typeface="Tahoma"/>
                <a:sym typeface="Tahoma"/>
              </a:rPr>
              <a:t>A No Pass grade for Professional Behavior = No Pass (N) grade in the clerkship = student will retake the entire clerkship.</a:t>
            </a:r>
            <a:endParaRPr dirty="0"/>
          </a:p>
          <a:p>
            <a:pPr marL="0" marR="0" lvl="0" indent="0" algn="l" rtl="0">
              <a:lnSpc>
                <a:spcPct val="70000"/>
              </a:lnSpc>
              <a:spcBef>
                <a:spcPts val="4"/>
              </a:spcBef>
              <a:spcAft>
                <a:spcPts val="0"/>
              </a:spcAft>
              <a:buNone/>
            </a:pPr>
            <a:endParaRPr sz="2000" dirty="0">
              <a:solidFill>
                <a:schemeClr val="dk1"/>
              </a:solidFill>
              <a:latin typeface="Tahoma"/>
              <a:ea typeface="Tahoma"/>
              <a:cs typeface="Tahoma"/>
              <a:sym typeface="Tahoma"/>
            </a:endParaRPr>
          </a:p>
          <a:p>
            <a:pPr marL="812800" marR="0" lvl="1" indent="-215900" algn="l" rtl="0">
              <a:lnSpc>
                <a:spcPct val="100000"/>
              </a:lnSpc>
              <a:spcBef>
                <a:spcPts val="0"/>
              </a:spcBef>
              <a:spcAft>
                <a:spcPts val="0"/>
              </a:spcAft>
              <a:buClr>
                <a:srgbClr val="C00000"/>
              </a:buClr>
              <a:buSzPts val="2000"/>
              <a:buFont typeface="Arial"/>
              <a:buNone/>
            </a:pPr>
            <a:endParaRPr sz="2000" b="0" i="0" u="none" strike="noStrike" cap="none" dirty="0">
              <a:solidFill>
                <a:srgbClr val="C00000"/>
              </a:solidFill>
              <a:latin typeface="Tahoma"/>
              <a:ea typeface="Tahoma"/>
              <a:cs typeface="Tahoma"/>
              <a:sym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874874" y="732699"/>
            <a:ext cx="7629525" cy="435655"/>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Clr>
                <a:srgbClr val="007D57"/>
              </a:buClr>
              <a:buSzPts val="2800"/>
              <a:buFont typeface="Arial"/>
              <a:buNone/>
            </a:pPr>
            <a:r>
              <a:rPr lang="en-US" sz="2800" b="1" i="0" u="none" strike="noStrike" cap="none" dirty="0">
                <a:solidFill>
                  <a:srgbClr val="007D57"/>
                </a:solidFill>
                <a:latin typeface="Arial"/>
                <a:ea typeface="Arial"/>
                <a:cs typeface="Arial"/>
                <a:sym typeface="Arial"/>
              </a:rPr>
              <a:t>ATTENDANCE</a:t>
            </a:r>
            <a:endParaRPr sz="2800" b="0" i="0" u="none" strike="noStrike" cap="none" dirty="0">
              <a:solidFill>
                <a:schemeClr val="dk1"/>
              </a:solidFill>
              <a:latin typeface="Arial"/>
              <a:ea typeface="Arial"/>
              <a:cs typeface="Arial"/>
              <a:sym typeface="Arial"/>
            </a:endParaRPr>
          </a:p>
        </p:txBody>
      </p:sp>
      <p:sp>
        <p:nvSpPr>
          <p:cNvPr id="67" name="Google Shape;67;p9"/>
          <p:cNvSpPr txBox="1">
            <a:spLocks noGrp="1"/>
          </p:cNvSpPr>
          <p:nvPr>
            <p:ph type="sldNum" idx="12"/>
          </p:nvPr>
        </p:nvSpPr>
        <p:spPr>
          <a:xfrm>
            <a:off x="8313166" y="6190869"/>
            <a:ext cx="191233" cy="163693"/>
          </a:xfrm>
          <a:prstGeom prst="rect">
            <a:avLst/>
          </a:prstGeom>
          <a:noFill/>
          <a:ln>
            <a:noFill/>
          </a:ln>
        </p:spPr>
        <p:txBody>
          <a:bodyPr spcFirstLastPara="1" wrap="square" lIns="0" tIns="0" rIns="0" bIns="0" anchor="t" anchorCtr="0">
            <a:noAutofit/>
          </a:bodyPr>
          <a:lstStyle/>
          <a:p>
            <a:pPr marL="95250" marR="0" lvl="0" indent="0" algn="l" rtl="0">
              <a:lnSpc>
                <a:spcPct val="100000"/>
              </a:lnSpc>
              <a:spcBef>
                <a:spcPts val="0"/>
              </a:spcBef>
              <a:spcAft>
                <a:spcPts val="0"/>
              </a:spcAft>
              <a:buNone/>
            </a:pPr>
            <a:fld id="{00000000-1234-1234-1234-123412341234}" type="slidenum">
              <a:rPr lang="en-US" sz="1000" b="1">
                <a:solidFill>
                  <a:srgbClr val="007D57"/>
                </a:solidFill>
                <a:latin typeface="Arial"/>
                <a:ea typeface="Arial"/>
                <a:cs typeface="Arial"/>
                <a:sym typeface="Arial"/>
              </a:rPr>
              <a:t>3</a:t>
            </a:fld>
            <a:endParaRPr sz="1000">
              <a:solidFill>
                <a:schemeClr val="dk1"/>
              </a:solidFill>
              <a:latin typeface="Arial"/>
              <a:ea typeface="Arial"/>
              <a:cs typeface="Arial"/>
              <a:sym typeface="Arial"/>
            </a:endParaRPr>
          </a:p>
        </p:txBody>
      </p:sp>
      <p:sp>
        <p:nvSpPr>
          <p:cNvPr id="68" name="Google Shape;68;p9"/>
          <p:cNvSpPr txBox="1"/>
          <p:nvPr/>
        </p:nvSpPr>
        <p:spPr>
          <a:xfrm>
            <a:off x="713740" y="1326750"/>
            <a:ext cx="7223700" cy="819300"/>
          </a:xfrm>
          <a:prstGeom prst="rect">
            <a:avLst/>
          </a:prstGeom>
          <a:noFill/>
          <a:ln>
            <a:noFill/>
          </a:ln>
        </p:spPr>
        <p:txBody>
          <a:bodyPr spcFirstLastPara="1" wrap="square" lIns="0" tIns="0" rIns="0" bIns="0" anchor="t" anchorCtr="0">
            <a:noAutofit/>
          </a:bodyPr>
          <a:lstStyle/>
          <a:p>
            <a:pPr marL="354965" marR="0" lvl="0" indent="-254000" algn="l" rtl="0">
              <a:lnSpc>
                <a:spcPct val="100000"/>
              </a:lnSpc>
              <a:spcBef>
                <a:spcPts val="0"/>
              </a:spcBef>
              <a:spcAft>
                <a:spcPts val="0"/>
              </a:spcAft>
              <a:buClr>
                <a:srgbClr val="181818"/>
              </a:buClr>
              <a:buSzPts val="1400"/>
              <a:buFont typeface="Tahoma"/>
              <a:buNone/>
            </a:pPr>
            <a:endParaRPr sz="1400">
              <a:solidFill>
                <a:schemeClr val="dk1"/>
              </a:solidFill>
              <a:latin typeface="Tahoma"/>
              <a:ea typeface="Tahoma"/>
              <a:cs typeface="Tahoma"/>
              <a:sym typeface="Tahoma"/>
            </a:endParaRPr>
          </a:p>
        </p:txBody>
      </p:sp>
      <p:sp>
        <p:nvSpPr>
          <p:cNvPr id="69" name="Google Shape;69;p9"/>
          <p:cNvSpPr txBox="1"/>
          <p:nvPr/>
        </p:nvSpPr>
        <p:spPr>
          <a:xfrm>
            <a:off x="1056639" y="2038588"/>
            <a:ext cx="6779895" cy="435655"/>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None/>
            </a:pPr>
            <a:endParaRPr sz="1400">
              <a:solidFill>
                <a:schemeClr val="dk1"/>
              </a:solidFill>
              <a:latin typeface="Tahoma"/>
              <a:ea typeface="Tahoma"/>
              <a:cs typeface="Tahoma"/>
              <a:sym typeface="Tahoma"/>
            </a:endParaRPr>
          </a:p>
        </p:txBody>
      </p:sp>
      <p:sp>
        <p:nvSpPr>
          <p:cNvPr id="70" name="Google Shape;70;p9"/>
          <p:cNvSpPr txBox="1"/>
          <p:nvPr/>
        </p:nvSpPr>
        <p:spPr>
          <a:xfrm>
            <a:off x="666444" y="1420427"/>
            <a:ext cx="7763816" cy="4404523"/>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AutoNum type="arabicPeriod" startAt="6"/>
            </a:pPr>
            <a:r>
              <a:rPr lang="en-US" sz="1800" dirty="0">
                <a:solidFill>
                  <a:srgbClr val="181818"/>
                </a:solidFill>
                <a:latin typeface="Tahoma"/>
                <a:ea typeface="Tahoma"/>
                <a:cs typeface="Tahoma"/>
                <a:sym typeface="Tahoma"/>
              </a:rPr>
              <a:t>Students must be available until 5:00 pm on Friday of the 4th week of</a:t>
            </a:r>
          </a:p>
          <a:p>
            <a:pPr lvl="0" algn="l" rtl="0">
              <a:spcBef>
                <a:spcPts val="0"/>
              </a:spcBef>
              <a:spcAft>
                <a:spcPts val="0"/>
              </a:spcAft>
            </a:pPr>
            <a:r>
              <a:rPr lang="en-US" sz="1800" dirty="0">
                <a:solidFill>
                  <a:srgbClr val="181818"/>
                </a:solidFill>
                <a:latin typeface="Tahoma"/>
                <a:ea typeface="Tahoma"/>
                <a:cs typeface="Tahoma"/>
                <a:sym typeface="Tahoma"/>
              </a:rPr>
              <a:t>     the clerkship</a:t>
            </a:r>
            <a:endParaRPr sz="1800" dirty="0">
              <a:solidFill>
                <a:schemeClr val="dk1"/>
              </a:solidFill>
              <a:latin typeface="Tahoma"/>
              <a:ea typeface="Tahoma"/>
              <a:cs typeface="Tahoma"/>
              <a:sym typeface="Tahoma"/>
            </a:endParaRPr>
          </a:p>
          <a:p>
            <a:pPr marL="12700" marR="91440" lvl="0" indent="0" algn="l" rtl="0">
              <a:lnSpc>
                <a:spcPct val="100000"/>
              </a:lnSpc>
              <a:spcBef>
                <a:spcPts val="0"/>
              </a:spcBef>
              <a:spcAft>
                <a:spcPts val="0"/>
              </a:spcAft>
              <a:buNone/>
            </a:pPr>
            <a:endParaRPr sz="1800" dirty="0">
              <a:solidFill>
                <a:srgbClr val="181818"/>
              </a:solidFill>
              <a:latin typeface="Tahoma"/>
              <a:ea typeface="Tahoma"/>
              <a:cs typeface="Tahoma"/>
              <a:sym typeface="Tahoma"/>
            </a:endParaRPr>
          </a:p>
          <a:p>
            <a:pPr marL="355600" marR="91440" lvl="0" indent="-342900" algn="l" rtl="0">
              <a:lnSpc>
                <a:spcPct val="100000"/>
              </a:lnSpc>
              <a:spcBef>
                <a:spcPts val="0"/>
              </a:spcBef>
              <a:spcAft>
                <a:spcPts val="0"/>
              </a:spcAft>
              <a:buAutoNum type="arabicPeriod" startAt="7"/>
            </a:pPr>
            <a:r>
              <a:rPr lang="en-US" sz="1800" dirty="0">
                <a:solidFill>
                  <a:srgbClr val="181818"/>
                </a:solidFill>
                <a:latin typeface="Tahoma"/>
                <a:ea typeface="Tahoma"/>
                <a:cs typeface="Tahoma"/>
                <a:sym typeface="Tahoma"/>
              </a:rPr>
              <a:t>One (1) Personal Time Off (PTO) full day of excused absence is permitted per LCE Guide specifications.</a:t>
            </a:r>
            <a:endParaRPr sz="1800" dirty="0">
              <a:solidFill>
                <a:schemeClr val="dk1"/>
              </a:solidFill>
              <a:latin typeface="Tahoma"/>
              <a:ea typeface="Tahoma"/>
              <a:cs typeface="Tahoma"/>
              <a:sym typeface="Tahoma"/>
            </a:endParaRPr>
          </a:p>
          <a:p>
            <a:pPr marL="0" marR="0" lvl="0" indent="0" algn="l" rtl="0">
              <a:lnSpc>
                <a:spcPct val="55555"/>
              </a:lnSpc>
              <a:spcBef>
                <a:spcPts val="0"/>
              </a:spcBef>
              <a:spcAft>
                <a:spcPts val="0"/>
              </a:spcAft>
              <a:buClr>
                <a:srgbClr val="181818"/>
              </a:buClr>
              <a:buSzPts val="1800"/>
              <a:buFont typeface="Tahoma"/>
              <a:buNone/>
            </a:pPr>
            <a:endParaRPr sz="1800" dirty="0">
              <a:solidFill>
                <a:schemeClr val="dk1"/>
              </a:solidFill>
              <a:latin typeface="Calibri"/>
              <a:ea typeface="Calibri"/>
              <a:cs typeface="Calibri"/>
              <a:sym typeface="Calibri"/>
            </a:endParaRPr>
          </a:p>
          <a:p>
            <a:pPr marL="0" marR="0" lvl="0" indent="0" algn="l" rtl="0">
              <a:lnSpc>
                <a:spcPct val="55555"/>
              </a:lnSpc>
              <a:spcBef>
                <a:spcPts val="0"/>
              </a:spcBef>
              <a:spcAft>
                <a:spcPts val="0"/>
              </a:spcAft>
              <a:buClr>
                <a:srgbClr val="181818"/>
              </a:buClr>
              <a:buSzPts val="1800"/>
              <a:buFont typeface="Tahoma"/>
              <a:buNone/>
            </a:pPr>
            <a:endParaRPr sz="1800" dirty="0">
              <a:solidFill>
                <a:schemeClr val="dk1"/>
              </a:solidFill>
              <a:latin typeface="Calibri"/>
              <a:ea typeface="Calibri"/>
              <a:cs typeface="Calibri"/>
              <a:sym typeface="Calibri"/>
            </a:endParaRPr>
          </a:p>
          <a:p>
            <a:pPr marL="355600" marR="12700" lvl="0" indent="-342900" algn="l" rtl="0">
              <a:lnSpc>
                <a:spcPct val="100000"/>
              </a:lnSpc>
              <a:spcBef>
                <a:spcPts val="0"/>
              </a:spcBef>
              <a:spcAft>
                <a:spcPts val="0"/>
              </a:spcAft>
              <a:buAutoNum type="arabicPeriod" startAt="8"/>
            </a:pPr>
            <a:r>
              <a:rPr lang="en-US" sz="1800" dirty="0">
                <a:solidFill>
                  <a:srgbClr val="181818"/>
                </a:solidFill>
                <a:latin typeface="Tahoma"/>
                <a:ea typeface="Tahoma"/>
                <a:cs typeface="Tahoma"/>
                <a:sym typeface="Tahoma"/>
              </a:rPr>
              <a:t>Time away from any scheduled clerkship activities must be requested</a:t>
            </a:r>
          </a:p>
          <a:p>
            <a:pPr marL="12700" marR="12700" lvl="0" algn="l" rtl="0">
              <a:lnSpc>
                <a:spcPct val="100000"/>
              </a:lnSpc>
              <a:spcBef>
                <a:spcPts val="0"/>
              </a:spcBef>
              <a:spcAft>
                <a:spcPts val="0"/>
              </a:spcAft>
            </a:pPr>
            <a:r>
              <a:rPr lang="en-US" sz="1800" dirty="0">
                <a:solidFill>
                  <a:srgbClr val="181818"/>
                </a:solidFill>
                <a:latin typeface="Tahoma"/>
                <a:ea typeface="Tahoma"/>
                <a:cs typeface="Tahoma"/>
                <a:sym typeface="Tahoma"/>
              </a:rPr>
              <a:t>     in advance. Students must complete the </a:t>
            </a:r>
            <a:r>
              <a:rPr lang="en-US" sz="1800" b="1" dirty="0">
                <a:solidFill>
                  <a:srgbClr val="181818"/>
                </a:solidFill>
                <a:latin typeface="Tahoma"/>
                <a:ea typeface="Tahoma"/>
                <a:cs typeface="Tahoma"/>
                <a:sym typeface="Tahoma"/>
              </a:rPr>
              <a:t>CHM Absence Request</a:t>
            </a:r>
          </a:p>
          <a:p>
            <a:pPr marL="12700" marR="12700" lvl="0" algn="l" rtl="0">
              <a:lnSpc>
                <a:spcPct val="100000"/>
              </a:lnSpc>
              <a:spcBef>
                <a:spcPts val="0"/>
              </a:spcBef>
              <a:spcAft>
                <a:spcPts val="0"/>
              </a:spcAft>
            </a:pPr>
            <a:r>
              <a:rPr lang="en-US" sz="1800" b="1" dirty="0">
                <a:solidFill>
                  <a:srgbClr val="181818"/>
                </a:solidFill>
                <a:latin typeface="Tahoma"/>
                <a:ea typeface="Tahoma"/>
                <a:cs typeface="Tahoma"/>
                <a:sym typeface="Tahoma"/>
              </a:rPr>
              <a:t>     form. </a:t>
            </a:r>
            <a:r>
              <a:rPr lang="en-US" sz="1800" dirty="0">
                <a:solidFill>
                  <a:srgbClr val="181818"/>
                </a:solidFill>
                <a:latin typeface="Tahoma"/>
                <a:ea typeface="Tahoma"/>
                <a:cs typeface="Tahoma"/>
                <a:sym typeface="Tahoma"/>
              </a:rPr>
              <a:t>This should be done 30 days in advance when possible. </a:t>
            </a:r>
            <a:endParaRPr sz="1800" dirty="0">
              <a:solidFill>
                <a:schemeClr val="dk1"/>
              </a:solidFill>
              <a:latin typeface="Calibri"/>
              <a:ea typeface="Calibri"/>
              <a:cs typeface="Calibri"/>
              <a:sym typeface="Calibri"/>
            </a:endParaRPr>
          </a:p>
          <a:p>
            <a:pPr marL="0" marR="0" lvl="0" indent="0" algn="l" rtl="0">
              <a:lnSpc>
                <a:spcPct val="55555"/>
              </a:lnSpc>
              <a:spcBef>
                <a:spcPts val="0"/>
              </a:spcBef>
              <a:spcAft>
                <a:spcPts val="0"/>
              </a:spcAft>
              <a:buClr>
                <a:srgbClr val="181818"/>
              </a:buClr>
              <a:buSzPts val="1800"/>
              <a:buFont typeface="Tahoma"/>
              <a:buNone/>
            </a:pPr>
            <a:endParaRPr sz="1800" dirty="0">
              <a:solidFill>
                <a:schemeClr val="dk1"/>
              </a:solidFill>
              <a:latin typeface="Calibri"/>
              <a:ea typeface="Calibri"/>
              <a:cs typeface="Calibri"/>
              <a:sym typeface="Calibri"/>
            </a:endParaRPr>
          </a:p>
          <a:p>
            <a:pPr marL="0" marR="0" lvl="0" indent="0" algn="l" rtl="0">
              <a:lnSpc>
                <a:spcPct val="55555"/>
              </a:lnSpc>
              <a:spcBef>
                <a:spcPts val="0"/>
              </a:spcBef>
              <a:spcAft>
                <a:spcPts val="0"/>
              </a:spcAft>
              <a:buClr>
                <a:srgbClr val="181818"/>
              </a:buClr>
              <a:buSzPts val="1800"/>
              <a:buFont typeface="Tahoma"/>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rgbClr val="181818"/>
                </a:solidFill>
                <a:latin typeface="Tahoma"/>
                <a:ea typeface="Tahoma"/>
                <a:cs typeface="Tahoma"/>
                <a:sym typeface="Tahoma"/>
              </a:rPr>
              <a:t>9.  Any time missed during the clerkship other than one (1) PTO day will be</a:t>
            </a:r>
          </a:p>
          <a:p>
            <a:pPr marL="0" marR="0" lvl="0" indent="0" algn="l" rtl="0">
              <a:spcBef>
                <a:spcPts val="0"/>
              </a:spcBef>
              <a:spcAft>
                <a:spcPts val="0"/>
              </a:spcAft>
              <a:buNone/>
            </a:pPr>
            <a:r>
              <a:rPr lang="en-US" sz="1800" dirty="0">
                <a:solidFill>
                  <a:srgbClr val="181818"/>
                </a:solidFill>
                <a:latin typeface="Tahoma"/>
                <a:ea typeface="Tahoma"/>
                <a:cs typeface="Tahoma"/>
                <a:sym typeface="Tahoma"/>
              </a:rPr>
              <a:t>    remediated as assigned by the Community Clerkship Director.</a:t>
            </a:r>
            <a:endParaRPr sz="1800" dirty="0">
              <a:solidFill>
                <a:schemeClr val="dk1"/>
              </a:solidFill>
              <a:latin typeface="Tahoma"/>
              <a:ea typeface="Tahoma"/>
              <a:cs typeface="Tahoma"/>
              <a:sym typeface="Tahoma"/>
            </a:endParaRPr>
          </a:p>
          <a:p>
            <a:pPr marL="12065" marR="749935" lvl="0" indent="0" algn="l" rtl="0">
              <a:lnSpc>
                <a:spcPct val="100000"/>
              </a:lnSpc>
              <a:spcBef>
                <a:spcPts val="0"/>
              </a:spcBef>
              <a:spcAft>
                <a:spcPts val="0"/>
              </a:spcAft>
              <a:buNone/>
            </a:pPr>
            <a:endParaRPr sz="1800" dirty="0">
              <a:solidFill>
                <a:schemeClr val="dk1"/>
              </a:solidFill>
              <a:latin typeface="Tahoma"/>
              <a:ea typeface="Tahoma"/>
              <a:cs typeface="Tahoma"/>
              <a:sym typeface="Tahoma"/>
            </a:endParaRPr>
          </a:p>
          <a:p>
            <a:pPr marL="12065" marR="749935" lvl="0" indent="0" algn="l" rtl="0">
              <a:lnSpc>
                <a:spcPct val="100000"/>
              </a:lnSpc>
              <a:spcBef>
                <a:spcPts val="0"/>
              </a:spcBef>
              <a:spcAft>
                <a:spcPts val="0"/>
              </a:spcAft>
              <a:buNone/>
            </a:pPr>
            <a:r>
              <a:rPr lang="en-US" sz="1800" dirty="0">
                <a:solidFill>
                  <a:srgbClr val="181818"/>
                </a:solidFill>
                <a:latin typeface="Tahoma"/>
                <a:ea typeface="Tahoma"/>
                <a:cs typeface="Tahoma"/>
                <a:sym typeface="Tahoma"/>
              </a:rPr>
              <a:t>10. Students can only attend conferences if they are presenting </a:t>
            </a:r>
            <a:r>
              <a:rPr lang="en-US" sz="1800" u="sng" dirty="0">
                <a:solidFill>
                  <a:srgbClr val="181818"/>
                </a:solidFill>
                <a:latin typeface="Tahoma"/>
                <a:ea typeface="Tahoma"/>
                <a:cs typeface="Tahoma"/>
                <a:sym typeface="Tahoma"/>
              </a:rPr>
              <a:t>and</a:t>
            </a:r>
            <a:r>
              <a:rPr lang="en-US" sz="1800" dirty="0">
                <a:solidFill>
                  <a:srgbClr val="181818"/>
                </a:solidFill>
                <a:latin typeface="Tahoma"/>
                <a:ea typeface="Tahoma"/>
                <a:cs typeface="Tahoma"/>
                <a:sym typeface="Tahoma"/>
              </a:rPr>
              <a:t> </a:t>
            </a:r>
            <a:endParaRPr lang="en-US" sz="1800" u="sng" dirty="0">
              <a:solidFill>
                <a:srgbClr val="181818"/>
              </a:solidFill>
              <a:latin typeface="Tahoma"/>
              <a:ea typeface="Tahoma"/>
              <a:cs typeface="Tahoma"/>
              <a:sym typeface="Tahoma"/>
            </a:endParaRPr>
          </a:p>
          <a:p>
            <a:pPr marL="12065" marR="749935" lvl="0" indent="0" algn="l" rtl="0">
              <a:lnSpc>
                <a:spcPct val="100000"/>
              </a:lnSpc>
              <a:spcBef>
                <a:spcPts val="0"/>
              </a:spcBef>
              <a:spcAft>
                <a:spcPts val="0"/>
              </a:spcAft>
              <a:buNone/>
            </a:pPr>
            <a:r>
              <a:rPr lang="en-US" sz="1800" dirty="0">
                <a:solidFill>
                  <a:srgbClr val="181818"/>
                </a:solidFill>
                <a:latin typeface="Tahoma"/>
                <a:ea typeface="Tahoma"/>
                <a:cs typeface="Tahoma"/>
                <a:sym typeface="Tahoma"/>
              </a:rPr>
              <a:t>     notify the CD and CCA at least 30 days prior to the absence.</a:t>
            </a:r>
            <a:endParaRPr sz="1800" dirty="0">
              <a:solidFill>
                <a:schemeClr val="dk1"/>
              </a:solidFill>
              <a:latin typeface="Tahoma"/>
              <a:ea typeface="Tahoma"/>
              <a:cs typeface="Tahoma"/>
              <a:sym typeface="Tahoma"/>
            </a:endParaRP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6"/>
          <p:cNvSpPr txBox="1">
            <a:spLocks noGrp="1"/>
          </p:cNvSpPr>
          <p:nvPr>
            <p:ph type="title"/>
          </p:nvPr>
        </p:nvSpPr>
        <p:spPr>
          <a:xfrm>
            <a:off x="757237" y="560959"/>
            <a:ext cx="7629525" cy="435655"/>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Clr>
                <a:srgbClr val="007D57"/>
              </a:buClr>
              <a:buSzPts val="2800"/>
              <a:buFont typeface="Arial"/>
              <a:buNone/>
            </a:pPr>
            <a:r>
              <a:rPr lang="en-US" sz="2800" b="1" i="0" u="none" strike="noStrike" cap="none">
                <a:solidFill>
                  <a:srgbClr val="007D57"/>
                </a:solidFill>
                <a:latin typeface="Arial"/>
                <a:ea typeface="Arial"/>
                <a:cs typeface="Arial"/>
                <a:sym typeface="Arial"/>
              </a:rPr>
              <a:t>FINAL GRADE OVERVIEW</a:t>
            </a:r>
            <a:endParaRPr sz="2800" b="0" i="0" u="none" strike="noStrike" cap="none">
              <a:solidFill>
                <a:schemeClr val="dk1"/>
              </a:solidFill>
              <a:latin typeface="Arial"/>
              <a:ea typeface="Arial"/>
              <a:cs typeface="Arial"/>
              <a:sym typeface="Arial"/>
            </a:endParaRPr>
          </a:p>
        </p:txBody>
      </p:sp>
      <p:sp>
        <p:nvSpPr>
          <p:cNvPr id="262" name="Google Shape;262;p36"/>
          <p:cNvSpPr txBox="1"/>
          <p:nvPr/>
        </p:nvSpPr>
        <p:spPr>
          <a:xfrm>
            <a:off x="4584700" y="6190869"/>
            <a:ext cx="4229100" cy="461645"/>
          </a:xfrm>
          <a:prstGeom prst="rect">
            <a:avLst/>
          </a:prstGeom>
          <a:noFill/>
          <a:ln>
            <a:noFill/>
          </a:ln>
        </p:spPr>
        <p:txBody>
          <a:bodyPr spcFirstLastPara="1" wrap="square" lIns="0" tIns="0" rIns="0" bIns="0" anchor="t" anchorCtr="0">
            <a:noAutofit/>
          </a:bodyPr>
          <a:lstStyle/>
          <a:p>
            <a:pPr marL="0" marR="334645" lvl="0" indent="0" algn="r" rtl="0">
              <a:lnSpc>
                <a:spcPct val="100000"/>
              </a:lnSpc>
              <a:spcBef>
                <a:spcPts val="0"/>
              </a:spcBef>
              <a:spcAft>
                <a:spcPts val="0"/>
              </a:spcAft>
              <a:buNone/>
            </a:pPr>
            <a:r>
              <a:rPr lang="en-US" sz="1000" b="1">
                <a:solidFill>
                  <a:srgbClr val="007D57"/>
                </a:solidFill>
                <a:latin typeface="Arial"/>
                <a:ea typeface="Arial"/>
                <a:cs typeface="Arial"/>
                <a:sym typeface="Arial"/>
              </a:rPr>
              <a:t>17</a:t>
            </a:r>
            <a:endParaRPr sz="1000">
              <a:solidFill>
                <a:schemeClr val="dk1"/>
              </a:solidFill>
              <a:latin typeface="Arial"/>
              <a:ea typeface="Arial"/>
              <a:cs typeface="Arial"/>
              <a:sym typeface="Arial"/>
            </a:endParaRPr>
          </a:p>
        </p:txBody>
      </p:sp>
      <p:sp>
        <p:nvSpPr>
          <p:cNvPr id="263" name="Google Shape;263;p36"/>
          <p:cNvSpPr/>
          <p:nvPr/>
        </p:nvSpPr>
        <p:spPr>
          <a:xfrm>
            <a:off x="1411732" y="5279897"/>
            <a:ext cx="111252" cy="0"/>
          </a:xfrm>
          <a:custGeom>
            <a:avLst/>
            <a:gdLst/>
            <a:ahLst/>
            <a:cxnLst/>
            <a:rect l="l" t="t" r="r" b="b"/>
            <a:pathLst>
              <a:path w="111252" h="120000" extrusionOk="0">
                <a:moveTo>
                  <a:pt x="0" y="0"/>
                </a:moveTo>
                <a:lnTo>
                  <a:pt x="111252" y="0"/>
                </a:lnTo>
              </a:path>
            </a:pathLst>
          </a:custGeom>
          <a:noFill/>
          <a:ln w="14975" cap="flat" cmpd="sng">
            <a:solidFill>
              <a:srgbClr val="18181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264" name="Google Shape;264;p36"/>
          <p:cNvGraphicFramePr/>
          <p:nvPr>
            <p:extLst>
              <p:ext uri="{D42A27DB-BD31-4B8C-83A1-F6EECF244321}">
                <p14:modId xmlns:p14="http://schemas.microsoft.com/office/powerpoint/2010/main" val="2749115678"/>
              </p:ext>
            </p:extLst>
          </p:nvPr>
        </p:nvGraphicFramePr>
        <p:xfrm>
          <a:off x="342888" y="946975"/>
          <a:ext cx="8543660" cy="5547350"/>
        </p:xfrm>
        <a:graphic>
          <a:graphicData uri="http://schemas.openxmlformats.org/drawingml/2006/table">
            <a:tbl>
              <a:tblPr firstRow="1" bandRow="1">
                <a:noFill/>
                <a:tableStyleId>{EE7FB7EE-A535-4DAB-964C-52CAAD42CC9F}</a:tableStyleId>
              </a:tblPr>
              <a:tblGrid>
                <a:gridCol w="4271830">
                  <a:extLst>
                    <a:ext uri="{9D8B030D-6E8A-4147-A177-3AD203B41FA5}">
                      <a16:colId xmlns:a16="http://schemas.microsoft.com/office/drawing/2014/main" val="20000"/>
                    </a:ext>
                  </a:extLst>
                </a:gridCol>
                <a:gridCol w="4271830">
                  <a:extLst>
                    <a:ext uri="{9D8B030D-6E8A-4147-A177-3AD203B41FA5}">
                      <a16:colId xmlns:a16="http://schemas.microsoft.com/office/drawing/2014/main" val="20001"/>
                    </a:ext>
                  </a:extLst>
                </a:gridCol>
              </a:tblGrid>
              <a:tr h="2773675">
                <a:tc>
                  <a:txBody>
                    <a:bodyPr/>
                    <a:lstStyle/>
                    <a:p>
                      <a:pPr marL="85090" marR="0" lvl="0" indent="0" algn="l" rtl="0">
                        <a:lnSpc>
                          <a:spcPct val="100000"/>
                        </a:lnSpc>
                        <a:spcBef>
                          <a:spcPts val="0"/>
                        </a:spcBef>
                        <a:spcAft>
                          <a:spcPts val="0"/>
                        </a:spcAft>
                        <a:buNone/>
                      </a:pPr>
                      <a:r>
                        <a:rPr lang="en-US" sz="1400" b="1" u="sng" strike="noStrike" cap="none" dirty="0">
                          <a:solidFill>
                            <a:srgbClr val="FFFFFF"/>
                          </a:solidFill>
                          <a:latin typeface="Arial"/>
                          <a:ea typeface="Arial"/>
                          <a:cs typeface="Arial"/>
                          <a:sym typeface="Arial"/>
                        </a:rPr>
                        <a:t>PASS WITH HONORS</a:t>
                      </a:r>
                      <a:endParaRPr sz="1400" u="none" strike="noStrike" cap="none" dirty="0">
                        <a:latin typeface="Arial"/>
                        <a:ea typeface="Arial"/>
                        <a:cs typeface="Arial"/>
                        <a:sym typeface="Arial"/>
                      </a:endParaRPr>
                    </a:p>
                    <a:p>
                      <a:pPr marL="85090" marR="0" lvl="0" indent="0" algn="l" rtl="0">
                        <a:lnSpc>
                          <a:spcPct val="100000"/>
                        </a:lnSpc>
                        <a:spcBef>
                          <a:spcPts val="0"/>
                        </a:spcBef>
                        <a:spcAft>
                          <a:spcPts val="0"/>
                        </a:spcAft>
                        <a:buNone/>
                      </a:pPr>
                      <a:r>
                        <a:rPr lang="en-US" sz="1400" b="1" u="none" strike="noStrike" cap="none" dirty="0">
                          <a:solidFill>
                            <a:srgbClr val="FFFFFF"/>
                          </a:solidFill>
                          <a:latin typeface="Arial"/>
                          <a:ea typeface="Arial"/>
                          <a:cs typeface="Arial"/>
                          <a:sym typeface="Arial"/>
                        </a:rPr>
                        <a:t>ALL of the following:</a:t>
                      </a:r>
                      <a:endParaRPr sz="1400" u="none" strike="noStrike" cap="none" dirty="0">
                        <a:latin typeface="Arial"/>
                        <a:ea typeface="Arial"/>
                        <a:cs typeface="Arial"/>
                        <a:sym typeface="Arial"/>
                      </a:endParaRPr>
                    </a:p>
                    <a:p>
                      <a:pPr marL="371475" marR="299720" lvl="0" indent="-287020" algn="l" rtl="0">
                        <a:lnSpc>
                          <a:spcPct val="100000"/>
                        </a:lnSpc>
                        <a:spcBef>
                          <a:spcPts val="0"/>
                        </a:spcBef>
                        <a:spcAft>
                          <a:spcPts val="0"/>
                        </a:spcAft>
                        <a:buClr>
                          <a:srgbClr val="FFFFFF"/>
                        </a:buClr>
                        <a:buSzPts val="1600"/>
                        <a:buFont typeface="Arial"/>
                        <a:buChar char="•"/>
                      </a:pPr>
                      <a:r>
                        <a:rPr lang="en-US" sz="1400" b="1" u="none" strike="noStrike" cap="none" dirty="0">
                          <a:solidFill>
                            <a:srgbClr val="FFFFFF"/>
                          </a:solidFill>
                          <a:latin typeface="Arial"/>
                          <a:ea typeface="Arial"/>
                          <a:cs typeface="Arial"/>
                          <a:sym typeface="Arial"/>
                        </a:rPr>
                        <a:t>CPE: </a:t>
                      </a:r>
                      <a:r>
                        <a:rPr lang="en-US" sz="1400" u="none" strike="noStrike" cap="none" dirty="0">
                          <a:solidFill>
                            <a:srgbClr val="FFFFFF"/>
                          </a:solidFill>
                          <a:latin typeface="Arial"/>
                          <a:ea typeface="Arial"/>
                          <a:cs typeface="Arial"/>
                          <a:sym typeface="Arial"/>
                        </a:rPr>
                        <a:t>100% Met Expectations and/or Exceed, No Unprofessional marks AND</a:t>
                      </a:r>
                      <a:endParaRPr sz="1400" dirty="0">
                        <a:latin typeface="Arial"/>
                        <a:ea typeface="Arial"/>
                        <a:cs typeface="Arial"/>
                        <a:sym typeface="Arial"/>
                      </a:endParaRPr>
                    </a:p>
                    <a:p>
                      <a:pPr marL="371475" marR="299720" lvl="0" indent="-287020" algn="l" rtl="0">
                        <a:lnSpc>
                          <a:spcPct val="100000"/>
                        </a:lnSpc>
                        <a:spcBef>
                          <a:spcPts val="0"/>
                        </a:spcBef>
                        <a:spcAft>
                          <a:spcPts val="0"/>
                        </a:spcAft>
                        <a:buClr>
                          <a:srgbClr val="FFFFFF"/>
                        </a:buClr>
                        <a:buSzPts val="1600"/>
                        <a:buFont typeface="Arial"/>
                        <a:buChar char="•"/>
                      </a:pPr>
                      <a:r>
                        <a:rPr lang="en-US" sz="1400" b="1" u="none" strike="noStrike" cap="none" dirty="0">
                          <a:solidFill>
                            <a:srgbClr val="FFFFFF"/>
                          </a:solidFill>
                          <a:latin typeface="Arial"/>
                          <a:ea typeface="Arial"/>
                          <a:cs typeface="Arial"/>
                          <a:sym typeface="Arial"/>
                        </a:rPr>
                        <a:t>NBME: </a:t>
                      </a:r>
                      <a:r>
                        <a:rPr lang="en-US" sz="1400" b="1" u="sng" strike="noStrike" cap="none" dirty="0">
                          <a:solidFill>
                            <a:srgbClr val="FFFFFF"/>
                          </a:solidFill>
                          <a:latin typeface="Arial"/>
                          <a:ea typeface="Arial"/>
                          <a:cs typeface="Arial"/>
                          <a:sym typeface="Arial"/>
                        </a:rPr>
                        <a:t>&gt;</a:t>
                      </a:r>
                      <a:r>
                        <a:rPr lang="en-US" sz="1400" b="1" u="none" strike="noStrike" cap="none" dirty="0">
                          <a:solidFill>
                            <a:srgbClr val="FFFFFF"/>
                          </a:solidFill>
                          <a:latin typeface="Arial"/>
                          <a:ea typeface="Arial"/>
                          <a:cs typeface="Arial"/>
                          <a:sym typeface="Arial"/>
                        </a:rPr>
                        <a:t> </a:t>
                      </a:r>
                      <a:r>
                        <a:rPr lang="en-US" sz="1400" u="none" strike="noStrike" cap="none" dirty="0">
                          <a:solidFill>
                            <a:srgbClr val="FFFFFF"/>
                          </a:solidFill>
                          <a:latin typeface="Arial"/>
                          <a:ea typeface="Arial"/>
                          <a:cs typeface="Arial"/>
                          <a:sym typeface="Arial"/>
                        </a:rPr>
                        <a:t>84 on 1</a:t>
                      </a:r>
                      <a:r>
                        <a:rPr lang="en-US" sz="1400" u="none" strike="noStrike" cap="none" baseline="30000" dirty="0">
                          <a:solidFill>
                            <a:srgbClr val="FFFFFF"/>
                          </a:solidFill>
                          <a:latin typeface="Arial"/>
                          <a:ea typeface="Arial"/>
                          <a:cs typeface="Arial"/>
                          <a:sym typeface="Arial"/>
                        </a:rPr>
                        <a:t>st  </a:t>
                      </a:r>
                      <a:r>
                        <a:rPr lang="en-US" sz="1400" u="none" strike="noStrike" cap="none" dirty="0">
                          <a:solidFill>
                            <a:srgbClr val="FFFFFF"/>
                          </a:solidFill>
                          <a:latin typeface="Arial"/>
                          <a:ea typeface="Arial"/>
                          <a:cs typeface="Arial"/>
                          <a:sym typeface="Arial"/>
                        </a:rPr>
                        <a:t>attempt AND</a:t>
                      </a:r>
                      <a:endParaRPr sz="1400" u="none" strike="noStrike" cap="none" dirty="0">
                        <a:latin typeface="Arial"/>
                        <a:ea typeface="Arial"/>
                        <a:cs typeface="Arial"/>
                        <a:sym typeface="Arial"/>
                      </a:endParaRPr>
                    </a:p>
                    <a:p>
                      <a:pPr marL="371475" marR="0" lvl="0" indent="-287020" algn="l" rtl="0">
                        <a:lnSpc>
                          <a:spcPct val="100000"/>
                        </a:lnSpc>
                        <a:spcBef>
                          <a:spcPts val="0"/>
                        </a:spcBef>
                        <a:spcAft>
                          <a:spcPts val="0"/>
                        </a:spcAft>
                        <a:buClr>
                          <a:srgbClr val="FFFFFF"/>
                        </a:buClr>
                        <a:buSzPts val="1600"/>
                        <a:buFont typeface="Arial"/>
                        <a:buChar char="•"/>
                      </a:pPr>
                      <a:r>
                        <a:rPr lang="en-US" sz="1400" b="1" u="none" strike="noStrike" cap="none" dirty="0">
                          <a:solidFill>
                            <a:srgbClr val="FFFFFF"/>
                          </a:solidFill>
                          <a:latin typeface="Arial"/>
                          <a:ea typeface="Arial"/>
                          <a:cs typeface="Arial"/>
                          <a:sym typeface="Arial"/>
                        </a:rPr>
                        <a:t>ORAL Exam:</a:t>
                      </a:r>
                      <a:r>
                        <a:rPr lang="en-US" sz="1400" u="sng" strike="noStrike" cap="none" dirty="0">
                          <a:solidFill>
                            <a:srgbClr val="FFFFFF"/>
                          </a:solidFill>
                          <a:latin typeface="Arial"/>
                          <a:ea typeface="Arial"/>
                          <a:cs typeface="Arial"/>
                          <a:sym typeface="Arial"/>
                        </a:rPr>
                        <a:t> </a:t>
                      </a:r>
                      <a:r>
                        <a:rPr lang="en-US" sz="1400" u="none" strike="noStrike" cap="none" dirty="0">
                          <a:solidFill>
                            <a:srgbClr val="FFFFFF"/>
                          </a:solidFill>
                          <a:latin typeface="Arial"/>
                          <a:ea typeface="Arial"/>
                          <a:cs typeface="Arial"/>
                          <a:sym typeface="Arial"/>
                        </a:rPr>
                        <a:t>Pass </a:t>
                      </a:r>
                      <a:r>
                        <a:rPr lang="en-US" sz="1400" u="sng" strike="noStrike" cap="none" dirty="0">
                          <a:solidFill>
                            <a:srgbClr val="FFFFFF"/>
                          </a:solidFill>
                          <a:latin typeface="Arial"/>
                          <a:ea typeface="Arial"/>
                          <a:cs typeface="Arial"/>
                          <a:sym typeface="Arial"/>
                        </a:rPr>
                        <a:t>&gt;</a:t>
                      </a:r>
                      <a:r>
                        <a:rPr lang="en-US" sz="1400" u="none" strike="noStrike" cap="none" dirty="0">
                          <a:solidFill>
                            <a:srgbClr val="FFFFFF"/>
                          </a:solidFill>
                          <a:latin typeface="Arial"/>
                          <a:ea typeface="Arial"/>
                          <a:cs typeface="Arial"/>
                          <a:sym typeface="Arial"/>
                        </a:rPr>
                        <a:t> 3.5 on 1</a:t>
                      </a:r>
                      <a:r>
                        <a:rPr lang="en-US" sz="1400" u="none" strike="noStrike" cap="none" baseline="30000" dirty="0">
                          <a:solidFill>
                            <a:srgbClr val="FFFFFF"/>
                          </a:solidFill>
                          <a:latin typeface="Arial"/>
                          <a:ea typeface="Arial"/>
                          <a:cs typeface="Arial"/>
                          <a:sym typeface="Arial"/>
                        </a:rPr>
                        <a:t>st  </a:t>
                      </a:r>
                      <a:r>
                        <a:rPr lang="en-US" sz="1400" u="none" strike="noStrike" cap="none" dirty="0">
                          <a:solidFill>
                            <a:srgbClr val="FFFFFF"/>
                          </a:solidFill>
                          <a:latin typeface="Arial"/>
                          <a:ea typeface="Arial"/>
                          <a:cs typeface="Arial"/>
                          <a:sym typeface="Arial"/>
                        </a:rPr>
                        <a:t>attempt AND</a:t>
                      </a:r>
                      <a:endParaRPr sz="1400" u="none" strike="noStrike" cap="none" dirty="0">
                        <a:latin typeface="Arial"/>
                        <a:ea typeface="Arial"/>
                        <a:cs typeface="Arial"/>
                        <a:sym typeface="Arial"/>
                      </a:endParaRPr>
                    </a:p>
                    <a:p>
                      <a:pPr marL="371475" lvl="0" indent="-287020" algn="l" rtl="0">
                        <a:spcBef>
                          <a:spcPts val="0"/>
                        </a:spcBef>
                        <a:spcAft>
                          <a:spcPts val="0"/>
                        </a:spcAft>
                        <a:buClr>
                          <a:schemeClr val="lt1"/>
                        </a:buClr>
                        <a:buSzPts val="1600"/>
                        <a:buFont typeface="Arial"/>
                        <a:buChar char="•"/>
                      </a:pPr>
                      <a:r>
                        <a:rPr lang="en-US" sz="1400" b="1" dirty="0">
                          <a:solidFill>
                            <a:schemeClr val="lt1"/>
                          </a:solidFill>
                          <a:latin typeface="Arial"/>
                          <a:ea typeface="Arial"/>
                          <a:cs typeface="Arial"/>
                          <a:sym typeface="Arial"/>
                        </a:rPr>
                        <a:t>WBA: </a:t>
                      </a:r>
                      <a:r>
                        <a:rPr lang="en-US" sz="1400" dirty="0">
                          <a:solidFill>
                            <a:schemeClr val="lt1"/>
                          </a:solidFill>
                          <a:latin typeface="Arial"/>
                          <a:ea typeface="Arial"/>
                          <a:cs typeface="Arial"/>
                          <a:sym typeface="Arial"/>
                        </a:rPr>
                        <a:t>Complete 3 required and additional 3 (of 9) optional AND</a:t>
                      </a:r>
                      <a:endParaRPr sz="1400" b="1" u="sng" dirty="0">
                        <a:solidFill>
                          <a:schemeClr val="lt1"/>
                        </a:solidFill>
                        <a:latin typeface="Arial"/>
                        <a:ea typeface="Arial"/>
                        <a:cs typeface="Arial"/>
                        <a:sym typeface="Arial"/>
                      </a:endParaRPr>
                    </a:p>
                    <a:p>
                      <a:pPr marL="371475" marR="0" lvl="0" indent="-287020" algn="l" rtl="0">
                        <a:lnSpc>
                          <a:spcPct val="100000"/>
                        </a:lnSpc>
                        <a:spcBef>
                          <a:spcPts val="0"/>
                        </a:spcBef>
                        <a:spcAft>
                          <a:spcPts val="0"/>
                        </a:spcAft>
                        <a:buClr>
                          <a:srgbClr val="FFFFFF"/>
                        </a:buClr>
                        <a:buSzPts val="1600"/>
                        <a:buFont typeface="Arial"/>
                        <a:buChar char="•"/>
                      </a:pPr>
                      <a:r>
                        <a:rPr lang="en-US" sz="1400" b="1" u="none" strike="noStrike" cap="none" dirty="0">
                          <a:solidFill>
                            <a:srgbClr val="FFFFFF"/>
                          </a:solidFill>
                          <a:latin typeface="Arial"/>
                          <a:ea typeface="Arial"/>
                          <a:cs typeface="Arial"/>
                          <a:sym typeface="Arial"/>
                        </a:rPr>
                        <a:t>Professional Behavior: </a:t>
                      </a:r>
                      <a:r>
                        <a:rPr lang="en-US" sz="1400" u="none" strike="noStrike" cap="none" dirty="0">
                          <a:solidFill>
                            <a:srgbClr val="FFFFFF"/>
                          </a:solidFill>
                          <a:latin typeface="Arial"/>
                          <a:ea typeface="Arial"/>
                          <a:cs typeface="Arial"/>
                          <a:sym typeface="Arial"/>
                        </a:rPr>
                        <a:t>0 marks AND</a:t>
                      </a:r>
                      <a:endParaRPr sz="1400" u="none" strike="noStrike" cap="none" dirty="0">
                        <a:latin typeface="Arial"/>
                        <a:ea typeface="Arial"/>
                        <a:cs typeface="Arial"/>
                        <a:sym typeface="Arial"/>
                      </a:endParaRPr>
                    </a:p>
                    <a:p>
                      <a:pPr marL="371475" marR="843914" lvl="0" indent="-287020" algn="l" rtl="0">
                        <a:lnSpc>
                          <a:spcPct val="100000"/>
                        </a:lnSpc>
                        <a:spcBef>
                          <a:spcPts val="0"/>
                        </a:spcBef>
                        <a:spcAft>
                          <a:spcPts val="0"/>
                        </a:spcAft>
                        <a:buClr>
                          <a:srgbClr val="FFFFFF"/>
                        </a:buClr>
                        <a:buSzPts val="1600"/>
                        <a:buFont typeface="Arial"/>
                        <a:buChar char="•"/>
                      </a:pPr>
                      <a:r>
                        <a:rPr lang="en-US" sz="1400" b="1" u="none" strike="noStrike" cap="none" dirty="0">
                          <a:solidFill>
                            <a:srgbClr val="FFFFFF"/>
                          </a:solidFill>
                          <a:latin typeface="Arial"/>
                          <a:ea typeface="Arial"/>
                          <a:cs typeface="Arial"/>
                          <a:sym typeface="Arial"/>
                        </a:rPr>
                        <a:t>Other assignments:  </a:t>
                      </a:r>
                      <a:r>
                        <a:rPr lang="en-US" sz="1400" u="none" strike="noStrike" cap="none" dirty="0">
                          <a:solidFill>
                            <a:srgbClr val="FFFFFF"/>
                          </a:solidFill>
                          <a:latin typeface="Arial"/>
                          <a:ea typeface="Arial"/>
                          <a:cs typeface="Arial"/>
                          <a:sym typeface="Arial"/>
                        </a:rPr>
                        <a:t>ALL  Pass, completed by deadline</a:t>
                      </a:r>
                      <a:endParaRPr sz="1400" u="none" strike="noStrike" cap="none" dirty="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13352C"/>
                    </a:solidFill>
                  </a:tcPr>
                </a:tc>
                <a:tc>
                  <a:txBody>
                    <a:bodyPr/>
                    <a:lstStyle/>
                    <a:p>
                      <a:pPr marL="85090" marR="0" lvl="0" indent="0" algn="l" rtl="0">
                        <a:lnSpc>
                          <a:spcPct val="100000"/>
                        </a:lnSpc>
                        <a:spcBef>
                          <a:spcPts val="0"/>
                        </a:spcBef>
                        <a:spcAft>
                          <a:spcPts val="0"/>
                        </a:spcAft>
                        <a:buNone/>
                      </a:pPr>
                      <a:r>
                        <a:rPr lang="en-US" sz="1400" b="1" u="sng" strike="noStrike" cap="none" dirty="0">
                          <a:solidFill>
                            <a:srgbClr val="FFFFFF"/>
                          </a:solidFill>
                          <a:latin typeface="Arial"/>
                          <a:ea typeface="Arial"/>
                          <a:cs typeface="Arial"/>
                          <a:sym typeface="Arial"/>
                        </a:rPr>
                        <a:t>PASS</a:t>
                      </a:r>
                      <a:endParaRPr sz="1400" u="none" strike="noStrike" cap="none" dirty="0">
                        <a:latin typeface="Arial"/>
                        <a:ea typeface="Arial"/>
                        <a:cs typeface="Arial"/>
                        <a:sym typeface="Arial"/>
                      </a:endParaRPr>
                    </a:p>
                    <a:p>
                      <a:pPr marL="85090" marR="0" lvl="0" indent="0" algn="l" rtl="0">
                        <a:lnSpc>
                          <a:spcPct val="100000"/>
                        </a:lnSpc>
                        <a:spcBef>
                          <a:spcPts val="0"/>
                        </a:spcBef>
                        <a:spcAft>
                          <a:spcPts val="0"/>
                        </a:spcAft>
                        <a:buNone/>
                      </a:pPr>
                      <a:r>
                        <a:rPr lang="en-US" sz="1400" b="1" u="none" strike="noStrike" cap="none" dirty="0">
                          <a:solidFill>
                            <a:srgbClr val="FFFFFF"/>
                          </a:solidFill>
                          <a:latin typeface="Arial"/>
                          <a:ea typeface="Arial"/>
                          <a:cs typeface="Arial"/>
                          <a:sym typeface="Arial"/>
                        </a:rPr>
                        <a:t>ALL of the following:</a:t>
                      </a:r>
                      <a:endParaRPr sz="1400" u="none" strike="noStrike" cap="none" dirty="0">
                        <a:latin typeface="Arial"/>
                        <a:ea typeface="Arial"/>
                        <a:cs typeface="Arial"/>
                        <a:sym typeface="Arial"/>
                      </a:endParaRPr>
                    </a:p>
                    <a:p>
                      <a:pPr marL="371475" marR="297815" lvl="0" indent="-287020" algn="l" rtl="0">
                        <a:lnSpc>
                          <a:spcPct val="100000"/>
                        </a:lnSpc>
                        <a:spcBef>
                          <a:spcPts val="0"/>
                        </a:spcBef>
                        <a:spcAft>
                          <a:spcPts val="0"/>
                        </a:spcAft>
                        <a:buClr>
                          <a:srgbClr val="FFFFFF"/>
                        </a:buClr>
                        <a:buSzPts val="1600"/>
                        <a:buFont typeface="Arial"/>
                        <a:buChar char="•"/>
                      </a:pPr>
                      <a:r>
                        <a:rPr lang="en-US" sz="1400" b="1" u="none" strike="noStrike" cap="none" dirty="0">
                          <a:solidFill>
                            <a:srgbClr val="FFFFFF"/>
                          </a:solidFill>
                          <a:latin typeface="Arial"/>
                          <a:ea typeface="Arial"/>
                          <a:cs typeface="Arial"/>
                          <a:sym typeface="Arial"/>
                        </a:rPr>
                        <a:t>CPE: </a:t>
                      </a:r>
                      <a:r>
                        <a:rPr lang="en-US" sz="1400" u="sng" strike="noStrike" cap="none" dirty="0">
                          <a:solidFill>
                            <a:srgbClr val="FFFFFF"/>
                          </a:solidFill>
                          <a:latin typeface="Arial"/>
                          <a:ea typeface="Arial"/>
                          <a:cs typeface="Arial"/>
                          <a:sym typeface="Arial"/>
                        </a:rPr>
                        <a:t>&gt;</a:t>
                      </a:r>
                      <a:r>
                        <a:rPr lang="en-US" sz="1400" u="none" strike="noStrike" cap="none" dirty="0">
                          <a:solidFill>
                            <a:srgbClr val="FFFFFF"/>
                          </a:solidFill>
                          <a:latin typeface="Arial"/>
                          <a:ea typeface="Arial"/>
                          <a:cs typeface="Arial"/>
                          <a:sym typeface="Arial"/>
                        </a:rPr>
                        <a:t> 80% in Met and/or Exceeded, no more than 1 Unprofessional mark AND</a:t>
                      </a:r>
                      <a:endParaRPr sz="1400" dirty="0">
                        <a:latin typeface="Arial"/>
                        <a:ea typeface="Arial"/>
                        <a:cs typeface="Arial"/>
                        <a:sym typeface="Arial"/>
                      </a:endParaRPr>
                    </a:p>
                    <a:p>
                      <a:pPr marL="371475" marR="297815" lvl="0" indent="-287020" algn="l" rtl="0">
                        <a:lnSpc>
                          <a:spcPct val="100000"/>
                        </a:lnSpc>
                        <a:spcBef>
                          <a:spcPts val="0"/>
                        </a:spcBef>
                        <a:spcAft>
                          <a:spcPts val="0"/>
                        </a:spcAft>
                        <a:buClr>
                          <a:srgbClr val="FFFFFF"/>
                        </a:buClr>
                        <a:buSzPts val="1600"/>
                        <a:buFont typeface="Arial"/>
                        <a:buChar char="•"/>
                      </a:pPr>
                      <a:r>
                        <a:rPr lang="en-US" sz="1400" b="1" u="none" strike="noStrike" cap="none" dirty="0">
                          <a:solidFill>
                            <a:srgbClr val="FFFFFF"/>
                          </a:solidFill>
                          <a:latin typeface="Arial"/>
                          <a:ea typeface="Arial"/>
                          <a:cs typeface="Arial"/>
                          <a:sym typeface="Arial"/>
                        </a:rPr>
                        <a:t>NBME: </a:t>
                      </a:r>
                      <a:r>
                        <a:rPr lang="en-US" sz="1400" u="sng" strike="noStrike" cap="none" dirty="0">
                          <a:solidFill>
                            <a:srgbClr val="FFFFFF"/>
                          </a:solidFill>
                          <a:latin typeface="Arial"/>
                          <a:ea typeface="Arial"/>
                          <a:cs typeface="Arial"/>
                          <a:sym typeface="Arial"/>
                        </a:rPr>
                        <a:t>&gt;</a:t>
                      </a:r>
                      <a:r>
                        <a:rPr lang="en-US" sz="1400" u="none" strike="noStrike" cap="none" dirty="0">
                          <a:solidFill>
                            <a:srgbClr val="FFFFFF"/>
                          </a:solidFill>
                          <a:latin typeface="Arial"/>
                          <a:ea typeface="Arial"/>
                          <a:cs typeface="Arial"/>
                          <a:sym typeface="Arial"/>
                        </a:rPr>
                        <a:t> 65 on 1st or 2nd</a:t>
                      </a:r>
                      <a:r>
                        <a:rPr lang="en-US" sz="1400" u="none" strike="noStrike" cap="none" baseline="30000" dirty="0">
                          <a:solidFill>
                            <a:srgbClr val="FFFFFF"/>
                          </a:solidFill>
                          <a:latin typeface="Arial"/>
                          <a:ea typeface="Arial"/>
                          <a:cs typeface="Arial"/>
                          <a:sym typeface="Arial"/>
                        </a:rPr>
                        <a:t>  </a:t>
                      </a:r>
                      <a:r>
                        <a:rPr lang="en-US" sz="1400" u="none" strike="noStrike" cap="none" dirty="0">
                          <a:solidFill>
                            <a:srgbClr val="FFFFFF"/>
                          </a:solidFill>
                          <a:latin typeface="Arial"/>
                          <a:ea typeface="Arial"/>
                          <a:cs typeface="Arial"/>
                          <a:sym typeface="Arial"/>
                        </a:rPr>
                        <a:t>attempt AND</a:t>
                      </a:r>
                      <a:endParaRPr sz="1400" u="none" strike="noStrike" cap="none" dirty="0">
                        <a:latin typeface="Arial"/>
                        <a:ea typeface="Arial"/>
                        <a:cs typeface="Arial"/>
                        <a:sym typeface="Arial"/>
                      </a:endParaRPr>
                    </a:p>
                    <a:p>
                      <a:pPr marL="371475" marR="0" lvl="0" indent="-287020" algn="l" rtl="0">
                        <a:lnSpc>
                          <a:spcPct val="100000"/>
                        </a:lnSpc>
                        <a:spcBef>
                          <a:spcPts val="0"/>
                        </a:spcBef>
                        <a:spcAft>
                          <a:spcPts val="0"/>
                        </a:spcAft>
                        <a:buClr>
                          <a:srgbClr val="FFFFFF"/>
                        </a:buClr>
                        <a:buSzPts val="1600"/>
                        <a:buFont typeface="Arial"/>
                        <a:buChar char="•"/>
                      </a:pPr>
                      <a:r>
                        <a:rPr lang="en-US" sz="1400" b="1" u="none" strike="noStrike" cap="none" dirty="0">
                          <a:solidFill>
                            <a:srgbClr val="FFFFFF"/>
                          </a:solidFill>
                          <a:latin typeface="Arial"/>
                          <a:ea typeface="Arial"/>
                          <a:cs typeface="Arial"/>
                          <a:sym typeface="Arial"/>
                        </a:rPr>
                        <a:t>ORAL Exam: </a:t>
                      </a:r>
                      <a:r>
                        <a:rPr lang="en-US" sz="1400" u="none" strike="noStrike" cap="none" dirty="0">
                          <a:solidFill>
                            <a:srgbClr val="FFFFFF"/>
                          </a:solidFill>
                          <a:latin typeface="Arial"/>
                          <a:ea typeface="Arial"/>
                          <a:cs typeface="Arial"/>
                          <a:sym typeface="Arial"/>
                        </a:rPr>
                        <a:t>Pass </a:t>
                      </a:r>
                      <a:r>
                        <a:rPr lang="en-US" sz="1400" u="sng" strike="noStrike" cap="none" dirty="0">
                          <a:solidFill>
                            <a:srgbClr val="FFFFFF"/>
                          </a:solidFill>
                          <a:latin typeface="Arial"/>
                          <a:ea typeface="Arial"/>
                          <a:cs typeface="Arial"/>
                          <a:sym typeface="Arial"/>
                        </a:rPr>
                        <a:t>&gt;</a:t>
                      </a:r>
                      <a:r>
                        <a:rPr lang="en-US" sz="1400" u="none" strike="noStrike" cap="none" dirty="0">
                          <a:solidFill>
                            <a:srgbClr val="FFFFFF"/>
                          </a:solidFill>
                          <a:latin typeface="Arial"/>
                          <a:ea typeface="Arial"/>
                          <a:cs typeface="Arial"/>
                          <a:sym typeface="Arial"/>
                        </a:rPr>
                        <a:t> 3.5 on 1</a:t>
                      </a:r>
                      <a:r>
                        <a:rPr lang="en-US" sz="1400" u="none" strike="noStrike" cap="none" baseline="30000" dirty="0">
                          <a:solidFill>
                            <a:srgbClr val="FFFFFF"/>
                          </a:solidFill>
                          <a:latin typeface="Arial"/>
                          <a:ea typeface="Arial"/>
                          <a:cs typeface="Arial"/>
                          <a:sym typeface="Arial"/>
                        </a:rPr>
                        <a:t>st  </a:t>
                      </a:r>
                      <a:r>
                        <a:rPr lang="en-US" sz="1400" u="none" strike="noStrike" cap="none" dirty="0">
                          <a:solidFill>
                            <a:srgbClr val="FFFFFF"/>
                          </a:solidFill>
                          <a:latin typeface="Arial"/>
                          <a:ea typeface="Arial"/>
                          <a:cs typeface="Arial"/>
                          <a:sym typeface="Arial"/>
                        </a:rPr>
                        <a:t>attempt AND</a:t>
                      </a:r>
                      <a:endParaRPr sz="1400" u="none" strike="noStrike" cap="none" dirty="0">
                        <a:latin typeface="Arial"/>
                        <a:ea typeface="Arial"/>
                        <a:cs typeface="Arial"/>
                        <a:sym typeface="Arial"/>
                      </a:endParaRPr>
                    </a:p>
                    <a:p>
                      <a:pPr marL="371475" lvl="0" indent="-287020" algn="l" rtl="0">
                        <a:spcBef>
                          <a:spcPts val="0"/>
                        </a:spcBef>
                        <a:spcAft>
                          <a:spcPts val="0"/>
                        </a:spcAft>
                        <a:buClr>
                          <a:schemeClr val="lt1"/>
                        </a:buClr>
                        <a:buSzPts val="1600"/>
                        <a:buFont typeface="Arial"/>
                        <a:buChar char="•"/>
                      </a:pPr>
                      <a:r>
                        <a:rPr lang="en-US" sz="1400" b="1" dirty="0">
                          <a:solidFill>
                            <a:schemeClr val="lt1"/>
                          </a:solidFill>
                          <a:latin typeface="Arial"/>
                          <a:ea typeface="Arial"/>
                          <a:cs typeface="Arial"/>
                          <a:sym typeface="Arial"/>
                        </a:rPr>
                        <a:t>WBA: </a:t>
                      </a:r>
                      <a:r>
                        <a:rPr lang="en-US" sz="1400" dirty="0">
                          <a:solidFill>
                            <a:schemeClr val="lt1"/>
                          </a:solidFill>
                          <a:latin typeface="Arial"/>
                          <a:ea typeface="Arial"/>
                          <a:cs typeface="Arial"/>
                          <a:sym typeface="Arial"/>
                        </a:rPr>
                        <a:t>Complete 3 required  AND</a:t>
                      </a:r>
                      <a:endParaRPr sz="1400" dirty="0">
                        <a:latin typeface="Arial"/>
                        <a:ea typeface="Arial"/>
                        <a:cs typeface="Arial"/>
                        <a:sym typeface="Arial"/>
                      </a:endParaRPr>
                    </a:p>
                    <a:p>
                      <a:pPr marL="371475" marR="173990" lvl="0" indent="-287020" algn="l" rtl="0">
                        <a:lnSpc>
                          <a:spcPct val="100000"/>
                        </a:lnSpc>
                        <a:spcBef>
                          <a:spcPts val="0"/>
                        </a:spcBef>
                        <a:spcAft>
                          <a:spcPts val="0"/>
                        </a:spcAft>
                        <a:buClr>
                          <a:srgbClr val="FFFFFF"/>
                        </a:buClr>
                        <a:buSzPts val="1600"/>
                        <a:buFont typeface="Arial"/>
                        <a:buChar char="•"/>
                      </a:pPr>
                      <a:r>
                        <a:rPr lang="en-US" sz="1400" b="1" u="none" strike="noStrike" cap="none" dirty="0">
                          <a:solidFill>
                            <a:srgbClr val="FFFFFF"/>
                          </a:solidFill>
                          <a:latin typeface="Arial"/>
                          <a:ea typeface="Arial"/>
                          <a:cs typeface="Arial"/>
                          <a:sym typeface="Arial"/>
                        </a:rPr>
                        <a:t>Professional Behavior: </a:t>
                      </a:r>
                      <a:r>
                        <a:rPr lang="en-US" sz="1400" u="none" strike="noStrike" cap="none" dirty="0">
                          <a:solidFill>
                            <a:srgbClr val="FFFFFF"/>
                          </a:solidFill>
                          <a:latin typeface="Arial"/>
                          <a:ea typeface="Arial"/>
                          <a:cs typeface="Arial"/>
                          <a:sym typeface="Arial"/>
                        </a:rPr>
                        <a:t>No more than 1 unprofessional marks AND</a:t>
                      </a:r>
                      <a:endParaRPr sz="1400" u="none" strike="noStrike" cap="none" dirty="0">
                        <a:latin typeface="Arial"/>
                        <a:ea typeface="Arial"/>
                        <a:cs typeface="Arial"/>
                        <a:sym typeface="Arial"/>
                      </a:endParaRPr>
                    </a:p>
                    <a:p>
                      <a:pPr marL="371475" marR="1061720" lvl="0" indent="-287020" algn="l" rtl="0">
                        <a:lnSpc>
                          <a:spcPct val="100000"/>
                        </a:lnSpc>
                        <a:spcBef>
                          <a:spcPts val="0"/>
                        </a:spcBef>
                        <a:spcAft>
                          <a:spcPts val="0"/>
                        </a:spcAft>
                        <a:buClr>
                          <a:srgbClr val="FFFFFF"/>
                        </a:buClr>
                        <a:buSzPts val="1600"/>
                        <a:buFont typeface="Arial"/>
                        <a:buChar char="•"/>
                      </a:pPr>
                      <a:r>
                        <a:rPr lang="en-US" sz="1400" b="1" u="none" strike="noStrike" cap="none" dirty="0">
                          <a:solidFill>
                            <a:srgbClr val="FFFFFF"/>
                          </a:solidFill>
                          <a:latin typeface="Arial"/>
                          <a:ea typeface="Arial"/>
                          <a:cs typeface="Arial"/>
                          <a:sym typeface="Arial"/>
                        </a:rPr>
                        <a:t>Other Assignments: </a:t>
                      </a:r>
                      <a:r>
                        <a:rPr lang="en-US" sz="1400" u="none" strike="noStrike" cap="none" dirty="0">
                          <a:solidFill>
                            <a:srgbClr val="FFFFFF"/>
                          </a:solidFill>
                          <a:latin typeface="Arial"/>
                          <a:ea typeface="Arial"/>
                          <a:cs typeface="Arial"/>
                          <a:sym typeface="Arial"/>
                        </a:rPr>
                        <a:t>ALL Pass, completed by deadline</a:t>
                      </a:r>
                      <a:endParaRPr sz="1400" u="none" strike="noStrike" cap="none" dirty="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13352C"/>
                    </a:solidFill>
                  </a:tcPr>
                </a:tc>
                <a:extLst>
                  <a:ext uri="{0D108BD9-81ED-4DB2-BD59-A6C34878D82A}">
                    <a16:rowId xmlns:a16="http://schemas.microsoft.com/office/drawing/2014/main" val="10000"/>
                  </a:ext>
                </a:extLst>
              </a:tr>
              <a:tr h="2773675">
                <a:tc>
                  <a:txBody>
                    <a:bodyPr/>
                    <a:lstStyle/>
                    <a:p>
                      <a:pPr marL="85090" marR="0" lvl="0" indent="0" algn="l" rtl="0">
                        <a:lnSpc>
                          <a:spcPct val="100000"/>
                        </a:lnSpc>
                        <a:spcBef>
                          <a:spcPts val="0"/>
                        </a:spcBef>
                        <a:spcAft>
                          <a:spcPts val="0"/>
                        </a:spcAft>
                        <a:buNone/>
                      </a:pPr>
                      <a:r>
                        <a:rPr lang="en-US" sz="1400" b="1" u="sng" strike="noStrike" cap="none" dirty="0">
                          <a:solidFill>
                            <a:srgbClr val="181818"/>
                          </a:solidFill>
                          <a:latin typeface="Arial"/>
                          <a:ea typeface="Arial"/>
                          <a:cs typeface="Arial"/>
                          <a:sym typeface="Arial"/>
                        </a:rPr>
                        <a:t>CONDITIONAL PASS</a:t>
                      </a:r>
                      <a:endParaRPr sz="1400" u="none" strike="noStrike" cap="none" dirty="0">
                        <a:latin typeface="Arial"/>
                        <a:ea typeface="Arial"/>
                        <a:cs typeface="Arial"/>
                        <a:sym typeface="Arial"/>
                      </a:endParaRPr>
                    </a:p>
                    <a:p>
                      <a:pPr marL="85090" marR="0" lvl="0" indent="0" algn="l" rtl="0">
                        <a:lnSpc>
                          <a:spcPct val="100000"/>
                        </a:lnSpc>
                        <a:spcBef>
                          <a:spcPts val="0"/>
                        </a:spcBef>
                        <a:spcAft>
                          <a:spcPts val="0"/>
                        </a:spcAft>
                        <a:buNone/>
                      </a:pPr>
                      <a:r>
                        <a:rPr lang="en-US" sz="1400" b="1" u="none" strike="noStrike" cap="none" dirty="0">
                          <a:solidFill>
                            <a:srgbClr val="181818"/>
                          </a:solidFill>
                          <a:latin typeface="Arial"/>
                          <a:ea typeface="Arial"/>
                          <a:cs typeface="Arial"/>
                          <a:sym typeface="Arial"/>
                        </a:rPr>
                        <a:t>ANY of the following:</a:t>
                      </a:r>
                      <a:endParaRPr sz="1400" u="none" strike="noStrike" cap="none" dirty="0">
                        <a:latin typeface="Arial"/>
                        <a:ea typeface="Arial"/>
                        <a:cs typeface="Arial"/>
                        <a:sym typeface="Arial"/>
                      </a:endParaRPr>
                    </a:p>
                    <a:p>
                      <a:pPr marL="371475" marR="201930" lvl="0" indent="-287020" algn="l" rtl="0">
                        <a:lnSpc>
                          <a:spcPct val="100000"/>
                        </a:lnSpc>
                        <a:spcBef>
                          <a:spcPts val="0"/>
                        </a:spcBef>
                        <a:spcAft>
                          <a:spcPts val="0"/>
                        </a:spcAft>
                        <a:buClr>
                          <a:srgbClr val="181818"/>
                        </a:buClr>
                        <a:buSzPts val="1500"/>
                        <a:buFont typeface="Arial"/>
                        <a:buChar char="•"/>
                      </a:pPr>
                      <a:r>
                        <a:rPr lang="en-US" sz="1400" b="1" u="none" strike="noStrike" cap="none" dirty="0">
                          <a:solidFill>
                            <a:srgbClr val="181818"/>
                          </a:solidFill>
                          <a:latin typeface="Arial"/>
                          <a:ea typeface="Arial"/>
                          <a:cs typeface="Arial"/>
                          <a:sym typeface="Arial"/>
                        </a:rPr>
                        <a:t>CPE: </a:t>
                      </a:r>
                      <a:r>
                        <a:rPr lang="en-US" sz="1400" u="none" strike="noStrike" cap="none" dirty="0">
                          <a:solidFill>
                            <a:srgbClr val="181818"/>
                          </a:solidFill>
                          <a:latin typeface="Arial"/>
                          <a:ea typeface="Arial"/>
                          <a:cs typeface="Arial"/>
                          <a:sym typeface="Arial"/>
                        </a:rPr>
                        <a:t>&gt;20% but no more than 40% in the Below Expectations OR 2-3 Unprofessional marks OR</a:t>
                      </a:r>
                      <a:endParaRPr sz="1400" u="none" strike="noStrike" cap="none" dirty="0">
                        <a:solidFill>
                          <a:srgbClr val="181818"/>
                        </a:solidFill>
                        <a:latin typeface="Arial"/>
                        <a:ea typeface="Arial"/>
                        <a:cs typeface="Arial"/>
                        <a:sym typeface="Arial"/>
                      </a:endParaRPr>
                    </a:p>
                    <a:p>
                      <a:pPr marL="371475" marR="0" lvl="0" indent="-287020" algn="l" rtl="0">
                        <a:lnSpc>
                          <a:spcPct val="100000"/>
                        </a:lnSpc>
                        <a:spcBef>
                          <a:spcPts val="0"/>
                        </a:spcBef>
                        <a:spcAft>
                          <a:spcPts val="0"/>
                        </a:spcAft>
                        <a:buClr>
                          <a:srgbClr val="181818"/>
                        </a:buClr>
                        <a:buSzPts val="1500"/>
                        <a:buFont typeface="Arial"/>
                        <a:buChar char="•"/>
                      </a:pPr>
                      <a:r>
                        <a:rPr lang="en-US" sz="1400" b="1" u="none" strike="noStrike" cap="none" dirty="0">
                          <a:solidFill>
                            <a:srgbClr val="181818"/>
                          </a:solidFill>
                          <a:latin typeface="Arial"/>
                          <a:ea typeface="Arial"/>
                          <a:cs typeface="Arial"/>
                          <a:sym typeface="Arial"/>
                        </a:rPr>
                        <a:t>NBME: </a:t>
                      </a:r>
                      <a:r>
                        <a:rPr lang="en-US" sz="1400" u="sng" strike="noStrike" cap="none" dirty="0">
                          <a:solidFill>
                            <a:srgbClr val="181818"/>
                          </a:solidFill>
                          <a:latin typeface="Arial"/>
                          <a:ea typeface="Arial"/>
                          <a:cs typeface="Arial"/>
                          <a:sym typeface="Arial"/>
                        </a:rPr>
                        <a:t>&lt;</a:t>
                      </a:r>
                      <a:r>
                        <a:rPr lang="en-US" sz="1400" u="none" strike="noStrike" cap="none" dirty="0">
                          <a:solidFill>
                            <a:srgbClr val="181818"/>
                          </a:solidFill>
                          <a:latin typeface="Arial"/>
                          <a:ea typeface="Arial"/>
                          <a:cs typeface="Arial"/>
                          <a:sym typeface="Arial"/>
                        </a:rPr>
                        <a:t> 64 on 2</a:t>
                      </a:r>
                      <a:r>
                        <a:rPr lang="en-US" sz="1400" u="none" strike="noStrike" cap="none" baseline="30000" dirty="0">
                          <a:solidFill>
                            <a:srgbClr val="181818"/>
                          </a:solidFill>
                          <a:latin typeface="Arial"/>
                          <a:ea typeface="Arial"/>
                          <a:cs typeface="Arial"/>
                          <a:sym typeface="Arial"/>
                        </a:rPr>
                        <a:t>nd</a:t>
                      </a:r>
                      <a:r>
                        <a:rPr lang="en-US" sz="1400" u="none" strike="noStrike" cap="none" dirty="0">
                          <a:solidFill>
                            <a:srgbClr val="181818"/>
                          </a:solidFill>
                          <a:latin typeface="Arial"/>
                          <a:ea typeface="Arial"/>
                          <a:cs typeface="Arial"/>
                          <a:sym typeface="Arial"/>
                        </a:rPr>
                        <a:t> attempt OR</a:t>
                      </a:r>
                      <a:endParaRPr sz="1400" u="none" strike="noStrike" cap="none" dirty="0">
                        <a:latin typeface="Arial"/>
                        <a:ea typeface="Arial"/>
                        <a:cs typeface="Arial"/>
                        <a:sym typeface="Arial"/>
                      </a:endParaRPr>
                    </a:p>
                    <a:p>
                      <a:pPr marL="371475" marR="226695" lvl="0" indent="-287020" algn="l" rtl="0">
                        <a:lnSpc>
                          <a:spcPct val="100000"/>
                        </a:lnSpc>
                        <a:spcBef>
                          <a:spcPts val="0"/>
                        </a:spcBef>
                        <a:spcAft>
                          <a:spcPts val="0"/>
                        </a:spcAft>
                        <a:buClr>
                          <a:srgbClr val="181818"/>
                        </a:buClr>
                        <a:buSzPts val="1500"/>
                        <a:buFont typeface="Arial"/>
                        <a:buChar char="•"/>
                      </a:pPr>
                      <a:r>
                        <a:rPr lang="en-US" sz="1400" b="1" u="none" strike="noStrike" cap="none" dirty="0">
                          <a:solidFill>
                            <a:srgbClr val="181818"/>
                          </a:solidFill>
                          <a:latin typeface="Arial"/>
                          <a:ea typeface="Arial"/>
                          <a:cs typeface="Arial"/>
                          <a:sym typeface="Arial"/>
                        </a:rPr>
                        <a:t>ORAL Exam</a:t>
                      </a:r>
                      <a:r>
                        <a:rPr lang="en-US" sz="1400" u="none" strike="noStrike" cap="none" dirty="0">
                          <a:solidFill>
                            <a:srgbClr val="181818"/>
                          </a:solidFill>
                          <a:latin typeface="Arial"/>
                          <a:ea typeface="Arial"/>
                          <a:cs typeface="Arial"/>
                          <a:sym typeface="Arial"/>
                        </a:rPr>
                        <a:t>: &lt;3.5  on 1</a:t>
                      </a:r>
                      <a:r>
                        <a:rPr lang="en-US" sz="1400" u="none" strike="noStrike" cap="none" baseline="30000" dirty="0">
                          <a:solidFill>
                            <a:srgbClr val="181818"/>
                          </a:solidFill>
                          <a:latin typeface="Arial"/>
                          <a:ea typeface="Arial"/>
                          <a:cs typeface="Arial"/>
                          <a:sym typeface="Arial"/>
                        </a:rPr>
                        <a:t>st </a:t>
                      </a:r>
                      <a:r>
                        <a:rPr lang="en-US" sz="1400" u="none" strike="noStrike" cap="none" dirty="0">
                          <a:solidFill>
                            <a:srgbClr val="181818"/>
                          </a:solidFill>
                          <a:latin typeface="Arial"/>
                          <a:ea typeface="Arial"/>
                          <a:cs typeface="Arial"/>
                          <a:sym typeface="Arial"/>
                        </a:rPr>
                        <a:t>attempt OR</a:t>
                      </a:r>
                      <a:endParaRPr sz="1400" u="none" strike="noStrike" cap="none" dirty="0">
                        <a:latin typeface="Arial"/>
                        <a:ea typeface="Arial"/>
                        <a:cs typeface="Arial"/>
                        <a:sym typeface="Arial"/>
                      </a:endParaRPr>
                    </a:p>
                    <a:p>
                      <a:pPr marL="371475" marR="201930" lvl="0" indent="-287020" algn="l" rtl="0">
                        <a:spcBef>
                          <a:spcPts val="0"/>
                        </a:spcBef>
                        <a:spcAft>
                          <a:spcPts val="0"/>
                        </a:spcAft>
                        <a:buClr>
                          <a:srgbClr val="181818"/>
                        </a:buClr>
                        <a:buSzPts val="1500"/>
                        <a:buFont typeface="Arial"/>
                        <a:buChar char="•"/>
                      </a:pPr>
                      <a:r>
                        <a:rPr lang="en-US" sz="1400" b="1" dirty="0">
                          <a:solidFill>
                            <a:srgbClr val="181818"/>
                          </a:solidFill>
                          <a:latin typeface="Arial"/>
                          <a:ea typeface="Arial"/>
                          <a:cs typeface="Arial"/>
                          <a:sym typeface="Arial"/>
                        </a:rPr>
                        <a:t>WBA: &lt;3</a:t>
                      </a:r>
                      <a:r>
                        <a:rPr lang="en-US" sz="1400" dirty="0">
                          <a:solidFill>
                            <a:srgbClr val="181818"/>
                          </a:solidFill>
                          <a:latin typeface="Arial"/>
                          <a:ea typeface="Arial"/>
                          <a:cs typeface="Arial"/>
                          <a:sym typeface="Arial"/>
                        </a:rPr>
                        <a:t> completed OR</a:t>
                      </a:r>
                      <a:endParaRPr sz="1400" b="1" dirty="0">
                        <a:solidFill>
                          <a:srgbClr val="181818"/>
                        </a:solidFill>
                        <a:latin typeface="Arial"/>
                        <a:ea typeface="Arial"/>
                        <a:cs typeface="Arial"/>
                        <a:sym typeface="Arial"/>
                      </a:endParaRPr>
                    </a:p>
                    <a:p>
                      <a:pPr marL="371475" marR="121285" lvl="0" indent="-287020" algn="l" rtl="0">
                        <a:lnSpc>
                          <a:spcPct val="100000"/>
                        </a:lnSpc>
                        <a:spcBef>
                          <a:spcPts val="0"/>
                        </a:spcBef>
                        <a:spcAft>
                          <a:spcPts val="0"/>
                        </a:spcAft>
                        <a:buClr>
                          <a:srgbClr val="181818"/>
                        </a:buClr>
                        <a:buSzPts val="1500"/>
                        <a:buFont typeface="Arial"/>
                        <a:buChar char="•"/>
                      </a:pPr>
                      <a:r>
                        <a:rPr lang="en-US" sz="1400" b="1" u="none" strike="noStrike" cap="none" dirty="0">
                          <a:solidFill>
                            <a:srgbClr val="181818"/>
                          </a:solidFill>
                          <a:latin typeface="Arial"/>
                          <a:ea typeface="Arial"/>
                          <a:cs typeface="Arial"/>
                          <a:sym typeface="Arial"/>
                        </a:rPr>
                        <a:t>Professional Behavior</a:t>
                      </a:r>
                      <a:r>
                        <a:rPr lang="en-US" sz="1400" u="none" strike="noStrike" cap="none" dirty="0">
                          <a:solidFill>
                            <a:srgbClr val="181818"/>
                          </a:solidFill>
                          <a:latin typeface="Arial"/>
                          <a:ea typeface="Arial"/>
                          <a:cs typeface="Arial"/>
                          <a:sym typeface="Arial"/>
                        </a:rPr>
                        <a:t>: 2-3 Unprofessional marks OR</a:t>
                      </a:r>
                      <a:endParaRPr sz="1400" u="none" strike="noStrike" cap="none" dirty="0">
                        <a:latin typeface="Arial"/>
                        <a:ea typeface="Arial"/>
                        <a:cs typeface="Arial"/>
                        <a:sym typeface="Arial"/>
                      </a:endParaRPr>
                    </a:p>
                    <a:p>
                      <a:pPr marL="371475" marR="0" lvl="0" indent="-287020" algn="l" rtl="0">
                        <a:lnSpc>
                          <a:spcPct val="100000"/>
                        </a:lnSpc>
                        <a:spcBef>
                          <a:spcPts val="0"/>
                        </a:spcBef>
                        <a:spcAft>
                          <a:spcPts val="0"/>
                        </a:spcAft>
                        <a:buClr>
                          <a:srgbClr val="181818"/>
                        </a:buClr>
                        <a:buSzPts val="1500"/>
                        <a:buFont typeface="Arial"/>
                        <a:buChar char="•"/>
                      </a:pPr>
                      <a:r>
                        <a:rPr lang="en-US" sz="1400" b="1" u="none" strike="noStrike" cap="none" dirty="0">
                          <a:solidFill>
                            <a:srgbClr val="181818"/>
                          </a:solidFill>
                          <a:latin typeface="Arial"/>
                          <a:ea typeface="Arial"/>
                          <a:cs typeface="Arial"/>
                          <a:sym typeface="Arial"/>
                        </a:rPr>
                        <a:t>Other Assignments</a:t>
                      </a:r>
                      <a:r>
                        <a:rPr lang="en-US" sz="1400" u="none" strike="noStrike" cap="none" dirty="0">
                          <a:solidFill>
                            <a:srgbClr val="181818"/>
                          </a:solidFill>
                          <a:latin typeface="Arial"/>
                          <a:ea typeface="Arial"/>
                          <a:cs typeface="Arial"/>
                          <a:sym typeface="Arial"/>
                        </a:rPr>
                        <a:t>: failure to complete 1 or more by deadline</a:t>
                      </a:r>
                      <a:endParaRPr sz="1400" u="none" strike="noStrike" cap="none" dirty="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CCCECD"/>
                    </a:solidFill>
                  </a:tcPr>
                </a:tc>
                <a:tc>
                  <a:txBody>
                    <a:bodyPr/>
                    <a:lstStyle/>
                    <a:p>
                      <a:pPr marL="85090" marR="0" lvl="0" indent="0" algn="l" rtl="0">
                        <a:lnSpc>
                          <a:spcPct val="100000"/>
                        </a:lnSpc>
                        <a:spcBef>
                          <a:spcPts val="0"/>
                        </a:spcBef>
                        <a:spcAft>
                          <a:spcPts val="0"/>
                        </a:spcAft>
                        <a:buNone/>
                      </a:pPr>
                      <a:r>
                        <a:rPr lang="en-US" sz="1400" b="1" u="sng" strike="noStrike" cap="none" dirty="0">
                          <a:solidFill>
                            <a:srgbClr val="181818"/>
                          </a:solidFill>
                          <a:latin typeface="Arial"/>
                          <a:ea typeface="Arial"/>
                          <a:cs typeface="Arial"/>
                          <a:sym typeface="Arial"/>
                        </a:rPr>
                        <a:t>NO PASS</a:t>
                      </a:r>
                      <a:endParaRPr sz="1400" u="none" strike="noStrike" cap="none" dirty="0">
                        <a:latin typeface="Arial"/>
                        <a:ea typeface="Arial"/>
                        <a:cs typeface="Arial"/>
                        <a:sym typeface="Arial"/>
                      </a:endParaRPr>
                    </a:p>
                    <a:p>
                      <a:pPr marL="85090" marR="0" lvl="0" indent="0" algn="l" rtl="0">
                        <a:lnSpc>
                          <a:spcPct val="100000"/>
                        </a:lnSpc>
                        <a:spcBef>
                          <a:spcPts val="0"/>
                        </a:spcBef>
                        <a:spcAft>
                          <a:spcPts val="0"/>
                        </a:spcAft>
                        <a:buNone/>
                      </a:pPr>
                      <a:r>
                        <a:rPr lang="en-US" sz="1400" b="1" u="none" strike="noStrike" cap="none" dirty="0">
                          <a:solidFill>
                            <a:srgbClr val="181818"/>
                          </a:solidFill>
                          <a:latin typeface="Arial"/>
                          <a:ea typeface="Arial"/>
                          <a:cs typeface="Arial"/>
                          <a:sym typeface="Arial"/>
                        </a:rPr>
                        <a:t>ANY of the following:</a:t>
                      </a:r>
                      <a:endParaRPr sz="1400" u="none" strike="noStrike" cap="none" dirty="0">
                        <a:latin typeface="Arial"/>
                        <a:ea typeface="Arial"/>
                        <a:cs typeface="Arial"/>
                        <a:sym typeface="Arial"/>
                      </a:endParaRPr>
                    </a:p>
                    <a:p>
                      <a:pPr marL="371475" marR="158750" lvl="0" indent="-287020" algn="l" rtl="0">
                        <a:lnSpc>
                          <a:spcPct val="100000"/>
                        </a:lnSpc>
                        <a:spcBef>
                          <a:spcPts val="0"/>
                        </a:spcBef>
                        <a:spcAft>
                          <a:spcPts val="0"/>
                        </a:spcAft>
                        <a:buClr>
                          <a:srgbClr val="181818"/>
                        </a:buClr>
                        <a:buSzPts val="1600"/>
                        <a:buFont typeface="Arial"/>
                        <a:buChar char="•"/>
                      </a:pPr>
                      <a:r>
                        <a:rPr lang="en-US" sz="1400" b="1" u="none" strike="noStrike" cap="none" dirty="0">
                          <a:solidFill>
                            <a:srgbClr val="181818"/>
                          </a:solidFill>
                          <a:latin typeface="Arial"/>
                          <a:ea typeface="Arial"/>
                          <a:cs typeface="Arial"/>
                          <a:sym typeface="Arial"/>
                        </a:rPr>
                        <a:t>CPE</a:t>
                      </a:r>
                      <a:r>
                        <a:rPr lang="en-US" sz="1400" u="none" strike="noStrike" cap="none" dirty="0">
                          <a:solidFill>
                            <a:srgbClr val="181818"/>
                          </a:solidFill>
                          <a:latin typeface="Arial"/>
                          <a:ea typeface="Arial"/>
                          <a:cs typeface="Arial"/>
                          <a:sym typeface="Arial"/>
                        </a:rPr>
                        <a:t>: &gt; 40% in Below Expectations OR</a:t>
                      </a:r>
                    </a:p>
                    <a:p>
                      <a:pPr marL="84455" marR="158750" lvl="0" indent="0" algn="l" rtl="0">
                        <a:lnSpc>
                          <a:spcPct val="100000"/>
                        </a:lnSpc>
                        <a:spcBef>
                          <a:spcPts val="0"/>
                        </a:spcBef>
                        <a:spcAft>
                          <a:spcPts val="0"/>
                        </a:spcAft>
                        <a:buClr>
                          <a:srgbClr val="181818"/>
                        </a:buClr>
                        <a:buSzPts val="1600"/>
                        <a:buFont typeface="Arial"/>
                        <a:buNone/>
                      </a:pPr>
                      <a:r>
                        <a:rPr lang="en-US" sz="1400" u="none" strike="noStrike" cap="none" dirty="0">
                          <a:solidFill>
                            <a:srgbClr val="181818"/>
                          </a:solidFill>
                          <a:latin typeface="Arial"/>
                          <a:ea typeface="Arial"/>
                          <a:cs typeface="Arial"/>
                          <a:sym typeface="Arial"/>
                        </a:rPr>
                        <a:t>      </a:t>
                      </a:r>
                      <a:r>
                        <a:rPr lang="en-US" sz="1400" u="sng" strike="noStrike" cap="none" dirty="0">
                          <a:solidFill>
                            <a:srgbClr val="181818"/>
                          </a:solidFill>
                          <a:latin typeface="Arial"/>
                          <a:ea typeface="Arial"/>
                          <a:cs typeface="Arial"/>
                          <a:sym typeface="Arial"/>
                        </a:rPr>
                        <a:t>&gt;</a:t>
                      </a:r>
                      <a:r>
                        <a:rPr lang="en-US" sz="1400" u="none" strike="noStrike" cap="none" dirty="0">
                          <a:solidFill>
                            <a:srgbClr val="181818"/>
                          </a:solidFill>
                          <a:latin typeface="Arial"/>
                          <a:ea typeface="Arial"/>
                          <a:cs typeface="Arial"/>
                          <a:sym typeface="Arial"/>
                        </a:rPr>
                        <a:t> 4 Unprofessional marks OR 20-40% Below</a:t>
                      </a:r>
                    </a:p>
                    <a:p>
                      <a:pPr marL="84455" marR="158750" lvl="0" indent="0" algn="l" rtl="0">
                        <a:lnSpc>
                          <a:spcPct val="100000"/>
                        </a:lnSpc>
                        <a:spcBef>
                          <a:spcPts val="0"/>
                        </a:spcBef>
                        <a:spcAft>
                          <a:spcPts val="0"/>
                        </a:spcAft>
                        <a:buClr>
                          <a:srgbClr val="181818"/>
                        </a:buClr>
                        <a:buSzPts val="1600"/>
                        <a:buFont typeface="Arial"/>
                        <a:buNone/>
                      </a:pPr>
                      <a:r>
                        <a:rPr lang="en-US" sz="1400" u="none" strike="noStrike" cap="none" dirty="0">
                          <a:solidFill>
                            <a:srgbClr val="181818"/>
                          </a:solidFill>
                          <a:latin typeface="Arial"/>
                          <a:ea typeface="Arial"/>
                          <a:cs typeface="Arial"/>
                          <a:sym typeface="Arial"/>
                        </a:rPr>
                        <a:t>      AND 2-3 Unprofessionalism marks</a:t>
                      </a:r>
                      <a:endParaRPr sz="1400" u="none" strike="noStrike" cap="none" dirty="0">
                        <a:latin typeface="Arial"/>
                        <a:ea typeface="Arial"/>
                        <a:cs typeface="Arial"/>
                        <a:sym typeface="Arial"/>
                      </a:endParaRPr>
                    </a:p>
                    <a:p>
                      <a:pPr marL="371475" marR="0" lvl="0" indent="-287020" algn="l" rtl="0">
                        <a:lnSpc>
                          <a:spcPct val="100000"/>
                        </a:lnSpc>
                        <a:spcBef>
                          <a:spcPts val="0"/>
                        </a:spcBef>
                        <a:spcAft>
                          <a:spcPts val="0"/>
                        </a:spcAft>
                        <a:buClr>
                          <a:srgbClr val="181818"/>
                        </a:buClr>
                        <a:buSzPts val="1600"/>
                        <a:buFont typeface="Arial"/>
                        <a:buChar char="•"/>
                      </a:pPr>
                      <a:r>
                        <a:rPr lang="en-US" sz="1400" b="1" u="none" strike="noStrike" cap="none" dirty="0">
                          <a:solidFill>
                            <a:srgbClr val="181818"/>
                          </a:solidFill>
                          <a:latin typeface="Arial"/>
                          <a:ea typeface="Arial"/>
                          <a:cs typeface="Arial"/>
                          <a:sym typeface="Arial"/>
                        </a:rPr>
                        <a:t>NBME</a:t>
                      </a:r>
                      <a:r>
                        <a:rPr lang="en-US" sz="1400" u="none" strike="noStrike" cap="none" dirty="0">
                          <a:solidFill>
                            <a:srgbClr val="181818"/>
                          </a:solidFill>
                          <a:latin typeface="Arial"/>
                          <a:ea typeface="Arial"/>
                          <a:cs typeface="Arial"/>
                          <a:sym typeface="Arial"/>
                        </a:rPr>
                        <a:t>: </a:t>
                      </a:r>
                      <a:r>
                        <a:rPr lang="en-US" sz="1400" u="sng" strike="noStrike" cap="none" dirty="0">
                          <a:solidFill>
                            <a:srgbClr val="181818"/>
                          </a:solidFill>
                          <a:latin typeface="Arial"/>
                          <a:ea typeface="Arial"/>
                          <a:cs typeface="Arial"/>
                          <a:sym typeface="Arial"/>
                        </a:rPr>
                        <a:t>&lt;</a:t>
                      </a:r>
                      <a:r>
                        <a:rPr lang="en-US" sz="1400" u="none" strike="noStrike" cap="none" dirty="0">
                          <a:solidFill>
                            <a:srgbClr val="181818"/>
                          </a:solidFill>
                          <a:latin typeface="Arial"/>
                          <a:ea typeface="Arial"/>
                          <a:cs typeface="Arial"/>
                          <a:sym typeface="Arial"/>
                        </a:rPr>
                        <a:t> 64 on 3</a:t>
                      </a:r>
                      <a:r>
                        <a:rPr lang="en-US" sz="1400" u="none" strike="noStrike" cap="none" baseline="30000" dirty="0">
                          <a:solidFill>
                            <a:srgbClr val="181818"/>
                          </a:solidFill>
                          <a:latin typeface="Arial"/>
                          <a:ea typeface="Arial"/>
                          <a:cs typeface="Arial"/>
                          <a:sym typeface="Arial"/>
                        </a:rPr>
                        <a:t>rd</a:t>
                      </a:r>
                      <a:r>
                        <a:rPr lang="en-US" sz="1400" u="none" strike="noStrike" cap="none" dirty="0">
                          <a:solidFill>
                            <a:srgbClr val="181818"/>
                          </a:solidFill>
                          <a:latin typeface="Arial"/>
                          <a:ea typeface="Arial"/>
                          <a:cs typeface="Arial"/>
                          <a:sym typeface="Arial"/>
                        </a:rPr>
                        <a:t> </a:t>
                      </a:r>
                      <a:r>
                        <a:rPr lang="en-US" sz="1400" u="none" strike="noStrike" cap="none" baseline="30000" dirty="0">
                          <a:solidFill>
                            <a:srgbClr val="181818"/>
                          </a:solidFill>
                          <a:latin typeface="Arial"/>
                          <a:ea typeface="Arial"/>
                          <a:cs typeface="Arial"/>
                          <a:sym typeface="Arial"/>
                        </a:rPr>
                        <a:t>  </a:t>
                      </a:r>
                      <a:r>
                        <a:rPr lang="en-US" sz="1400" u="none" strike="noStrike" cap="none" dirty="0">
                          <a:solidFill>
                            <a:srgbClr val="181818"/>
                          </a:solidFill>
                          <a:latin typeface="Arial"/>
                          <a:ea typeface="Arial"/>
                          <a:cs typeface="Arial"/>
                          <a:sym typeface="Arial"/>
                        </a:rPr>
                        <a:t>attempt OR</a:t>
                      </a:r>
                      <a:endParaRPr sz="1400" u="none" strike="noStrike" cap="none" dirty="0">
                        <a:latin typeface="Arial"/>
                        <a:ea typeface="Arial"/>
                        <a:cs typeface="Arial"/>
                        <a:sym typeface="Arial"/>
                      </a:endParaRPr>
                    </a:p>
                    <a:p>
                      <a:pPr marL="371475" marR="0" lvl="0" indent="-287020" algn="l" rtl="0">
                        <a:lnSpc>
                          <a:spcPct val="100000"/>
                        </a:lnSpc>
                        <a:spcBef>
                          <a:spcPts val="0"/>
                        </a:spcBef>
                        <a:spcAft>
                          <a:spcPts val="0"/>
                        </a:spcAft>
                        <a:buClr>
                          <a:srgbClr val="181818"/>
                        </a:buClr>
                        <a:buSzPts val="1600"/>
                        <a:buFont typeface="Arial"/>
                        <a:buChar char="•"/>
                      </a:pPr>
                      <a:r>
                        <a:rPr lang="en-US" sz="1400" b="1" u="none" strike="noStrike" cap="none" dirty="0">
                          <a:solidFill>
                            <a:srgbClr val="181818"/>
                          </a:solidFill>
                          <a:latin typeface="Arial"/>
                          <a:ea typeface="Arial"/>
                          <a:cs typeface="Arial"/>
                          <a:sym typeface="Arial"/>
                        </a:rPr>
                        <a:t>ORAL Exam</a:t>
                      </a:r>
                      <a:r>
                        <a:rPr lang="en-US" sz="1400" u="none" strike="noStrike" cap="none" dirty="0">
                          <a:solidFill>
                            <a:srgbClr val="181818"/>
                          </a:solidFill>
                          <a:latin typeface="Arial"/>
                          <a:ea typeface="Arial"/>
                          <a:cs typeface="Arial"/>
                          <a:sym typeface="Arial"/>
                        </a:rPr>
                        <a:t>: &lt; 3.5 on 2</a:t>
                      </a:r>
                      <a:r>
                        <a:rPr lang="en-US" sz="1400" u="none" strike="noStrike" cap="none" baseline="30000" dirty="0">
                          <a:solidFill>
                            <a:srgbClr val="181818"/>
                          </a:solidFill>
                          <a:latin typeface="Arial"/>
                          <a:ea typeface="Arial"/>
                          <a:cs typeface="Arial"/>
                          <a:sym typeface="Arial"/>
                        </a:rPr>
                        <a:t>nd  </a:t>
                      </a:r>
                      <a:r>
                        <a:rPr lang="en-US" sz="1400" u="none" strike="noStrike" cap="none" dirty="0">
                          <a:solidFill>
                            <a:srgbClr val="181818"/>
                          </a:solidFill>
                          <a:latin typeface="Arial"/>
                          <a:ea typeface="Arial"/>
                          <a:cs typeface="Arial"/>
                          <a:sym typeface="Arial"/>
                        </a:rPr>
                        <a:t>attempt OR</a:t>
                      </a:r>
                      <a:endParaRPr sz="1400" u="none" strike="noStrike" cap="none" dirty="0">
                        <a:latin typeface="Arial"/>
                        <a:ea typeface="Arial"/>
                        <a:cs typeface="Arial"/>
                        <a:sym typeface="Arial"/>
                      </a:endParaRPr>
                    </a:p>
                    <a:p>
                      <a:pPr marL="371475" marR="1355090" lvl="0" indent="-287020" algn="l" rtl="0">
                        <a:lnSpc>
                          <a:spcPct val="100000"/>
                        </a:lnSpc>
                        <a:spcBef>
                          <a:spcPts val="0"/>
                        </a:spcBef>
                        <a:spcAft>
                          <a:spcPts val="0"/>
                        </a:spcAft>
                        <a:buClr>
                          <a:srgbClr val="181818"/>
                        </a:buClr>
                        <a:buSzPts val="1600"/>
                        <a:buFont typeface="Arial"/>
                        <a:buChar char="•"/>
                      </a:pPr>
                      <a:r>
                        <a:rPr lang="en-US" sz="1400" b="1" u="none" strike="noStrike" cap="none" dirty="0">
                          <a:solidFill>
                            <a:srgbClr val="181818"/>
                          </a:solidFill>
                          <a:latin typeface="Arial"/>
                          <a:ea typeface="Arial"/>
                          <a:cs typeface="Arial"/>
                          <a:sym typeface="Arial"/>
                        </a:rPr>
                        <a:t>Professional Behavior</a:t>
                      </a:r>
                      <a:r>
                        <a:rPr lang="en-US" sz="1400" u="none" strike="noStrike" cap="none" dirty="0">
                          <a:solidFill>
                            <a:srgbClr val="181818"/>
                          </a:solidFill>
                          <a:latin typeface="Arial"/>
                          <a:ea typeface="Arial"/>
                          <a:cs typeface="Arial"/>
                          <a:sym typeface="Arial"/>
                        </a:rPr>
                        <a:t>: </a:t>
                      </a:r>
                      <a:r>
                        <a:rPr lang="en-US" sz="1400" u="sng" strike="noStrike" cap="none" dirty="0">
                          <a:solidFill>
                            <a:srgbClr val="181818"/>
                          </a:solidFill>
                          <a:latin typeface="Arial"/>
                          <a:ea typeface="Arial"/>
                          <a:cs typeface="Arial"/>
                          <a:sym typeface="Arial"/>
                        </a:rPr>
                        <a:t>&gt;</a:t>
                      </a:r>
                      <a:r>
                        <a:rPr lang="en-US" sz="1400" u="none" strike="noStrike" cap="none" dirty="0">
                          <a:solidFill>
                            <a:srgbClr val="181818"/>
                          </a:solidFill>
                          <a:latin typeface="Arial"/>
                          <a:ea typeface="Arial"/>
                          <a:cs typeface="Arial"/>
                          <a:sym typeface="Arial"/>
                        </a:rPr>
                        <a:t>4 Unprofessional marks OR</a:t>
                      </a:r>
                      <a:endParaRPr sz="1400" u="none" strike="noStrike" cap="none" dirty="0">
                        <a:latin typeface="Arial"/>
                        <a:ea typeface="Arial"/>
                        <a:cs typeface="Arial"/>
                        <a:sym typeface="Arial"/>
                      </a:endParaRPr>
                    </a:p>
                    <a:p>
                      <a:pPr marL="371475" marR="955039" lvl="0" indent="-287020" algn="l" rtl="0">
                        <a:lnSpc>
                          <a:spcPct val="100000"/>
                        </a:lnSpc>
                        <a:spcBef>
                          <a:spcPts val="0"/>
                        </a:spcBef>
                        <a:spcAft>
                          <a:spcPts val="0"/>
                        </a:spcAft>
                        <a:buClr>
                          <a:srgbClr val="181818"/>
                        </a:buClr>
                        <a:buSzPts val="1600"/>
                        <a:buFont typeface="Arial"/>
                        <a:buChar char="•"/>
                      </a:pPr>
                      <a:r>
                        <a:rPr lang="en-US" sz="1400" b="0" u="none" strike="noStrike" cap="none" dirty="0">
                          <a:solidFill>
                            <a:srgbClr val="181818"/>
                          </a:solidFill>
                          <a:latin typeface="Arial"/>
                          <a:ea typeface="Arial"/>
                          <a:cs typeface="Arial"/>
                          <a:sym typeface="Arial"/>
                        </a:rPr>
                        <a:t>Received CP grade in </a:t>
                      </a:r>
                      <a:r>
                        <a:rPr lang="en-US" sz="1400" b="1" u="none" strike="noStrike" cap="none" dirty="0">
                          <a:solidFill>
                            <a:srgbClr val="181818"/>
                          </a:solidFill>
                          <a:latin typeface="Arial"/>
                          <a:ea typeface="Arial"/>
                          <a:cs typeface="Arial"/>
                          <a:sym typeface="Arial"/>
                        </a:rPr>
                        <a:t>any 2 or more</a:t>
                      </a:r>
                      <a:r>
                        <a:rPr lang="en-US" sz="1400" b="0" u="none" strike="noStrike" cap="none" dirty="0">
                          <a:solidFill>
                            <a:srgbClr val="181818"/>
                          </a:solidFill>
                          <a:latin typeface="Arial"/>
                          <a:ea typeface="Arial"/>
                          <a:cs typeface="Arial"/>
                          <a:sym typeface="Arial"/>
                        </a:rPr>
                        <a:t> clerkship components</a:t>
                      </a:r>
                      <a:endParaRPr sz="1400" b="0" u="none" strike="noStrike" cap="none" dirty="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CCCECD"/>
                    </a:solidFill>
                  </a:tcPr>
                </a:tc>
                <a:extLst>
                  <a:ext uri="{0D108BD9-81ED-4DB2-BD59-A6C34878D82A}">
                    <a16:rowId xmlns:a16="http://schemas.microsoft.com/office/drawing/2014/main" val="10001"/>
                  </a:ext>
                </a:extLst>
              </a:tr>
            </a:tbl>
          </a:graphicData>
        </a:graphic>
      </p:graphicFrame>
      <p:sp>
        <p:nvSpPr>
          <p:cNvPr id="265" name="Google Shape;265;p36"/>
          <p:cNvSpPr txBox="1">
            <a:spLocks noGrp="1"/>
          </p:cNvSpPr>
          <p:nvPr>
            <p:ph type="sldNum" idx="12"/>
          </p:nvPr>
        </p:nvSpPr>
        <p:spPr>
          <a:xfrm>
            <a:off x="8193599" y="6190875"/>
            <a:ext cx="310800" cy="163800"/>
          </a:xfrm>
          <a:prstGeom prst="rect">
            <a:avLst/>
          </a:prstGeom>
        </p:spPr>
        <p:txBody>
          <a:bodyPr spcFirstLastPara="1" wrap="square" lIns="0" tIns="0" rIns="0" bIns="0" anchor="t" anchorCtr="0">
            <a:noAutofit/>
          </a:bodyPr>
          <a:lstStyle/>
          <a:p>
            <a:pPr marL="95250" lvl="0" indent="0" algn="l" rtl="0">
              <a:spcBef>
                <a:spcPts val="0"/>
              </a:spcBef>
              <a:spcAft>
                <a:spcPts val="0"/>
              </a:spcAft>
              <a:buClr>
                <a:srgbClr val="000000"/>
              </a:buClr>
              <a:buFont typeface="Arial"/>
              <a:buNone/>
            </a:pPr>
            <a:fld id="{00000000-1234-1234-1234-123412341234}" type="slidenum">
              <a:rPr lang="en-US"/>
              <a:t>30</a:t>
            </a:fld>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0"/>
          <p:cNvSpPr txBox="1">
            <a:spLocks noGrp="1"/>
          </p:cNvSpPr>
          <p:nvPr>
            <p:ph type="title"/>
          </p:nvPr>
        </p:nvSpPr>
        <p:spPr>
          <a:xfrm>
            <a:off x="874874" y="744058"/>
            <a:ext cx="7629525" cy="435655"/>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Clr>
                <a:srgbClr val="007D57"/>
              </a:buClr>
              <a:buSzPts val="2800"/>
              <a:buFont typeface="Arial"/>
              <a:buNone/>
            </a:pPr>
            <a:r>
              <a:rPr lang="en-US" sz="2800" b="1" i="0" u="none" strike="noStrike" cap="none" dirty="0">
                <a:solidFill>
                  <a:srgbClr val="007D57"/>
                </a:solidFill>
                <a:latin typeface="Arial"/>
                <a:ea typeface="Arial"/>
                <a:cs typeface="Arial"/>
                <a:sym typeface="Arial"/>
              </a:rPr>
              <a:t>ROUNDING/CALL POLICY</a:t>
            </a:r>
            <a:endParaRPr sz="2800" b="0" i="0" u="none" strike="noStrike" cap="none" dirty="0">
              <a:solidFill>
                <a:schemeClr val="dk1"/>
              </a:solidFill>
              <a:latin typeface="Arial"/>
              <a:ea typeface="Arial"/>
              <a:cs typeface="Arial"/>
              <a:sym typeface="Arial"/>
            </a:endParaRPr>
          </a:p>
        </p:txBody>
      </p:sp>
      <p:sp>
        <p:nvSpPr>
          <p:cNvPr id="76" name="Google Shape;76;p10"/>
          <p:cNvSpPr txBox="1">
            <a:spLocks noGrp="1"/>
          </p:cNvSpPr>
          <p:nvPr>
            <p:ph type="sldNum" idx="12"/>
          </p:nvPr>
        </p:nvSpPr>
        <p:spPr>
          <a:xfrm>
            <a:off x="8313166" y="6190869"/>
            <a:ext cx="191233" cy="163693"/>
          </a:xfrm>
          <a:prstGeom prst="rect">
            <a:avLst/>
          </a:prstGeom>
          <a:noFill/>
          <a:ln>
            <a:noFill/>
          </a:ln>
        </p:spPr>
        <p:txBody>
          <a:bodyPr spcFirstLastPara="1" wrap="square" lIns="0" tIns="0" rIns="0" bIns="0" anchor="t" anchorCtr="0">
            <a:noAutofit/>
          </a:bodyPr>
          <a:lstStyle/>
          <a:p>
            <a:pPr marL="95250" marR="0" lvl="0" indent="0" algn="l" rtl="0">
              <a:lnSpc>
                <a:spcPct val="100000"/>
              </a:lnSpc>
              <a:spcBef>
                <a:spcPts val="0"/>
              </a:spcBef>
              <a:spcAft>
                <a:spcPts val="0"/>
              </a:spcAft>
              <a:buNone/>
            </a:pPr>
            <a:fld id="{00000000-1234-1234-1234-123412341234}" type="slidenum">
              <a:rPr lang="en-US" sz="1000" b="1">
                <a:solidFill>
                  <a:srgbClr val="007D57"/>
                </a:solidFill>
                <a:latin typeface="Arial"/>
                <a:ea typeface="Arial"/>
                <a:cs typeface="Arial"/>
                <a:sym typeface="Arial"/>
              </a:rPr>
              <a:t>4</a:t>
            </a:fld>
            <a:endParaRPr sz="1000">
              <a:solidFill>
                <a:schemeClr val="dk1"/>
              </a:solidFill>
              <a:latin typeface="Arial"/>
              <a:ea typeface="Arial"/>
              <a:cs typeface="Arial"/>
              <a:sym typeface="Arial"/>
            </a:endParaRPr>
          </a:p>
        </p:txBody>
      </p:sp>
      <p:sp>
        <p:nvSpPr>
          <p:cNvPr id="77" name="Google Shape;77;p10"/>
          <p:cNvSpPr txBox="1"/>
          <p:nvPr/>
        </p:nvSpPr>
        <p:spPr>
          <a:xfrm>
            <a:off x="838200" y="1219200"/>
            <a:ext cx="7188834" cy="2884805"/>
          </a:xfrm>
          <a:prstGeom prst="rect">
            <a:avLst/>
          </a:prstGeom>
          <a:noFill/>
          <a:ln>
            <a:noFill/>
          </a:ln>
        </p:spPr>
        <p:txBody>
          <a:bodyPr spcFirstLastPara="1" wrap="square" lIns="0" tIns="0" rIns="0" bIns="0" anchor="t" anchorCtr="0">
            <a:noAutofit/>
          </a:bodyPr>
          <a:lstStyle/>
          <a:p>
            <a:pPr marL="355600" marR="12700" lvl="0" indent="-342900" algn="l" rtl="0">
              <a:spcBef>
                <a:spcPts val="0"/>
              </a:spcBef>
              <a:spcAft>
                <a:spcPts val="0"/>
              </a:spcAft>
              <a:buClr>
                <a:srgbClr val="181818"/>
              </a:buClr>
              <a:buSzPts val="2000"/>
              <a:buFont typeface="Arial"/>
              <a:buChar char="•"/>
            </a:pPr>
            <a:r>
              <a:rPr lang="en-US" sz="2000">
                <a:solidFill>
                  <a:srgbClr val="181818"/>
                </a:solidFill>
                <a:latin typeface="Tahoma"/>
                <a:ea typeface="Tahoma"/>
                <a:cs typeface="Tahoma"/>
                <a:sym typeface="Tahoma"/>
              </a:rPr>
              <a:t>Specific expectations during call assignments are determined by the Clerkship Director in each community. </a:t>
            </a:r>
            <a:endParaRPr sz="2000">
              <a:solidFill>
                <a:srgbClr val="181818"/>
              </a:solidFill>
              <a:latin typeface="Tahoma"/>
              <a:ea typeface="Tahoma"/>
              <a:cs typeface="Tahoma"/>
              <a:sym typeface="Tahoma"/>
            </a:endParaRPr>
          </a:p>
          <a:p>
            <a:pPr marL="12700" marR="12700" lvl="0" indent="0" algn="l" rtl="0">
              <a:spcBef>
                <a:spcPts val="0"/>
              </a:spcBef>
              <a:spcAft>
                <a:spcPts val="0"/>
              </a:spcAft>
              <a:buNone/>
            </a:pPr>
            <a:endParaRPr sz="2000">
              <a:solidFill>
                <a:srgbClr val="181818"/>
              </a:solidFill>
              <a:latin typeface="Tahoma"/>
              <a:ea typeface="Tahoma"/>
              <a:cs typeface="Tahoma"/>
              <a:sym typeface="Tahoma"/>
            </a:endParaRPr>
          </a:p>
          <a:p>
            <a:pPr marL="355600" marR="12700" lvl="0" indent="-342900" algn="l" rtl="0">
              <a:lnSpc>
                <a:spcPct val="100000"/>
              </a:lnSpc>
              <a:spcBef>
                <a:spcPts val="0"/>
              </a:spcBef>
              <a:spcAft>
                <a:spcPts val="0"/>
              </a:spcAft>
              <a:buClr>
                <a:srgbClr val="181818"/>
              </a:buClr>
              <a:buSzPts val="2000"/>
              <a:buFont typeface="Arial"/>
              <a:buChar char="•"/>
            </a:pPr>
            <a:r>
              <a:rPr lang="en-US" sz="2000">
                <a:solidFill>
                  <a:srgbClr val="181818"/>
                </a:solidFill>
                <a:latin typeface="Tahoma"/>
                <a:ea typeface="Tahoma"/>
                <a:cs typeface="Tahoma"/>
                <a:sym typeface="Tahoma"/>
              </a:rPr>
              <a:t>Special care has been taken to assure that work-hour duties for students are comparable to students in other campuses. </a:t>
            </a:r>
            <a:endParaRPr sz="2000">
              <a:solidFill>
                <a:schemeClr val="dk1"/>
              </a:solidFill>
              <a:latin typeface="Calibri"/>
              <a:ea typeface="Calibri"/>
              <a:cs typeface="Calibri"/>
              <a:sym typeface="Calibri"/>
            </a:endParaRPr>
          </a:p>
          <a:p>
            <a:pPr marL="0" marR="0" lvl="0" indent="0" algn="l" rtl="0">
              <a:lnSpc>
                <a:spcPct val="50000"/>
              </a:lnSpc>
              <a:spcBef>
                <a:spcPts val="0"/>
              </a:spcBef>
              <a:spcAft>
                <a:spcPts val="0"/>
              </a:spcAft>
              <a:buClr>
                <a:srgbClr val="181818"/>
              </a:buClr>
              <a:buSzPts val="2000"/>
              <a:buFont typeface="Arial"/>
              <a:buNone/>
            </a:pPr>
            <a:endParaRPr sz="2000">
              <a:solidFill>
                <a:schemeClr val="dk1"/>
              </a:solidFill>
              <a:latin typeface="Calibri"/>
              <a:ea typeface="Calibri"/>
              <a:cs typeface="Calibri"/>
              <a:sym typeface="Calibri"/>
            </a:endParaRPr>
          </a:p>
          <a:p>
            <a:pPr marL="0" marR="0" lvl="0" indent="0" algn="l" rtl="0">
              <a:lnSpc>
                <a:spcPct val="50000"/>
              </a:lnSpc>
              <a:spcBef>
                <a:spcPts val="0"/>
              </a:spcBef>
              <a:spcAft>
                <a:spcPts val="0"/>
              </a:spcAft>
              <a:buNone/>
            </a:pPr>
            <a:endParaRPr sz="2000">
              <a:solidFill>
                <a:schemeClr val="dk1"/>
              </a:solidFill>
              <a:latin typeface="Calibri"/>
              <a:ea typeface="Calibri"/>
              <a:cs typeface="Calibri"/>
              <a:sym typeface="Calibri"/>
            </a:endParaRPr>
          </a:p>
          <a:p>
            <a:pPr marL="355600" marR="132080" lvl="0" indent="-342900" algn="l" rtl="0">
              <a:spcBef>
                <a:spcPts val="0"/>
              </a:spcBef>
              <a:spcAft>
                <a:spcPts val="0"/>
              </a:spcAft>
              <a:buClr>
                <a:srgbClr val="181818"/>
              </a:buClr>
              <a:buSzPts val="2000"/>
              <a:buFont typeface="Arial"/>
              <a:buChar char="•"/>
            </a:pPr>
            <a:r>
              <a:rPr lang="en-US" sz="2000">
                <a:solidFill>
                  <a:srgbClr val="181818"/>
                </a:solidFill>
                <a:latin typeface="Tahoma"/>
                <a:ea typeface="Tahoma"/>
                <a:cs typeface="Tahoma"/>
                <a:sym typeface="Tahoma"/>
              </a:rPr>
              <a:t>Students can be scheduled for night float or on-call during the final week of the clerkship. </a:t>
            </a:r>
            <a:r>
              <a:rPr lang="en-US" sz="2000">
                <a:solidFill>
                  <a:srgbClr val="000000"/>
                </a:solidFill>
                <a:latin typeface="Arial"/>
                <a:ea typeface="Arial"/>
                <a:cs typeface="Arial"/>
                <a:sym typeface="Arial"/>
              </a:rPr>
              <a:t>Overnight shift should conclude at least 12 hours prior to the student’s scheduled daytime oral exam.</a:t>
            </a:r>
            <a:endParaRPr sz="2000">
              <a:solidFill>
                <a:schemeClr val="dk1"/>
              </a:solidFill>
              <a:latin typeface="Calibri"/>
              <a:ea typeface="Calibri"/>
              <a:cs typeface="Calibri"/>
              <a:sym typeface="Calibri"/>
            </a:endParaRPr>
          </a:p>
          <a:p>
            <a:pPr marL="12700" marR="132080" lvl="0" indent="0" algn="l" rtl="0">
              <a:lnSpc>
                <a:spcPct val="100000"/>
              </a:lnSpc>
              <a:spcBef>
                <a:spcPts val="0"/>
              </a:spcBef>
              <a:spcAft>
                <a:spcPts val="0"/>
              </a:spcAft>
              <a:buNone/>
            </a:pPr>
            <a:endParaRPr sz="2000">
              <a:solidFill>
                <a:srgbClr val="181818"/>
              </a:solidFill>
              <a:latin typeface="Tahoma"/>
              <a:ea typeface="Tahoma"/>
              <a:cs typeface="Tahoma"/>
              <a:sym typeface="Tahoma"/>
            </a:endParaRPr>
          </a:p>
          <a:p>
            <a:pPr marL="355600" marR="132080" lvl="0" indent="-342900" algn="l" rtl="0">
              <a:lnSpc>
                <a:spcPct val="100000"/>
              </a:lnSpc>
              <a:spcBef>
                <a:spcPts val="0"/>
              </a:spcBef>
              <a:spcAft>
                <a:spcPts val="0"/>
              </a:spcAft>
              <a:buClr>
                <a:srgbClr val="181818"/>
              </a:buClr>
              <a:buSzPts val="2000"/>
              <a:buFont typeface="Arial"/>
              <a:buChar char="•"/>
            </a:pPr>
            <a:r>
              <a:rPr lang="en-US" sz="2000">
                <a:solidFill>
                  <a:srgbClr val="181818"/>
                </a:solidFill>
                <a:latin typeface="Tahoma"/>
                <a:ea typeface="Tahoma"/>
                <a:cs typeface="Tahoma"/>
                <a:sym typeface="Tahoma"/>
              </a:rPr>
              <a:t>Students will not be scheduled for call starting the Thursday or Friday of the final week unless they have failed to complete their call requirements prior to that time.</a:t>
            </a:r>
            <a:endParaRPr sz="2000">
              <a:solidFill>
                <a:schemeClr val="dk1"/>
              </a:solidFill>
              <a:latin typeface="Tahoma"/>
              <a:ea typeface="Tahoma"/>
              <a:cs typeface="Tahoma"/>
              <a:sym typeface="Tahoma"/>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1"/>
          <p:cNvSpPr txBox="1">
            <a:spLocks noGrp="1"/>
          </p:cNvSpPr>
          <p:nvPr>
            <p:ph type="title"/>
          </p:nvPr>
        </p:nvSpPr>
        <p:spPr>
          <a:xfrm>
            <a:off x="838200" y="729770"/>
            <a:ext cx="7629525" cy="435655"/>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Clr>
                <a:srgbClr val="007D57"/>
              </a:buClr>
              <a:buSzPts val="2800"/>
              <a:buFont typeface="Arial"/>
              <a:buNone/>
            </a:pPr>
            <a:r>
              <a:rPr lang="en-US" sz="2800" b="1" i="0" u="none" strike="noStrike" cap="none" dirty="0">
                <a:solidFill>
                  <a:srgbClr val="007D57"/>
                </a:solidFill>
                <a:latin typeface="Arial"/>
                <a:ea typeface="Arial"/>
                <a:cs typeface="Arial"/>
                <a:sym typeface="Arial"/>
              </a:rPr>
              <a:t>ROUNDING/CALL POLICY</a:t>
            </a:r>
            <a:endParaRPr sz="2800" b="0" i="0" u="none" strike="noStrike" cap="none" dirty="0">
              <a:solidFill>
                <a:schemeClr val="dk1"/>
              </a:solidFill>
              <a:latin typeface="Arial"/>
              <a:ea typeface="Arial"/>
              <a:cs typeface="Arial"/>
              <a:sym typeface="Arial"/>
            </a:endParaRPr>
          </a:p>
        </p:txBody>
      </p:sp>
      <p:sp>
        <p:nvSpPr>
          <p:cNvPr id="83" name="Google Shape;83;p11"/>
          <p:cNvSpPr txBox="1">
            <a:spLocks noGrp="1"/>
          </p:cNvSpPr>
          <p:nvPr>
            <p:ph type="sldNum" idx="12"/>
          </p:nvPr>
        </p:nvSpPr>
        <p:spPr>
          <a:xfrm>
            <a:off x="8313166" y="6190869"/>
            <a:ext cx="191233" cy="163693"/>
          </a:xfrm>
          <a:prstGeom prst="rect">
            <a:avLst/>
          </a:prstGeom>
          <a:noFill/>
          <a:ln>
            <a:noFill/>
          </a:ln>
        </p:spPr>
        <p:txBody>
          <a:bodyPr spcFirstLastPara="1" wrap="square" lIns="0" tIns="0" rIns="0" bIns="0" anchor="t" anchorCtr="0">
            <a:noAutofit/>
          </a:bodyPr>
          <a:lstStyle/>
          <a:p>
            <a:pPr marL="95250" marR="0" lvl="0" indent="0" algn="l" rtl="0">
              <a:lnSpc>
                <a:spcPct val="100000"/>
              </a:lnSpc>
              <a:spcBef>
                <a:spcPts val="0"/>
              </a:spcBef>
              <a:spcAft>
                <a:spcPts val="0"/>
              </a:spcAft>
              <a:buNone/>
            </a:pPr>
            <a:fld id="{00000000-1234-1234-1234-123412341234}" type="slidenum">
              <a:rPr lang="en-US" sz="1000" b="1">
                <a:solidFill>
                  <a:srgbClr val="007D57"/>
                </a:solidFill>
                <a:latin typeface="Arial"/>
                <a:ea typeface="Arial"/>
                <a:cs typeface="Arial"/>
                <a:sym typeface="Arial"/>
              </a:rPr>
              <a:t>5</a:t>
            </a:fld>
            <a:endParaRPr sz="1000">
              <a:solidFill>
                <a:schemeClr val="dk1"/>
              </a:solidFill>
              <a:latin typeface="Arial"/>
              <a:ea typeface="Arial"/>
              <a:cs typeface="Arial"/>
              <a:sym typeface="Arial"/>
            </a:endParaRPr>
          </a:p>
        </p:txBody>
      </p:sp>
      <p:sp>
        <p:nvSpPr>
          <p:cNvPr id="84" name="Google Shape;84;p11"/>
          <p:cNvSpPr txBox="1"/>
          <p:nvPr/>
        </p:nvSpPr>
        <p:spPr>
          <a:xfrm>
            <a:off x="838200" y="1219200"/>
            <a:ext cx="7589520" cy="4711083"/>
          </a:xfrm>
          <a:prstGeom prst="rect">
            <a:avLst/>
          </a:prstGeom>
          <a:noFill/>
          <a:ln>
            <a:noFill/>
          </a:ln>
        </p:spPr>
        <p:txBody>
          <a:bodyPr spcFirstLastPara="1" wrap="square" lIns="0" tIns="0" rIns="0" bIns="0" anchor="t" anchorCtr="0">
            <a:noAutofit/>
          </a:bodyPr>
          <a:lstStyle/>
          <a:p>
            <a:pPr marL="12700" marR="132080" lvl="0" indent="0" algn="l" rtl="0">
              <a:lnSpc>
                <a:spcPct val="100000"/>
              </a:lnSpc>
              <a:spcBef>
                <a:spcPts val="0"/>
              </a:spcBef>
              <a:spcAft>
                <a:spcPts val="0"/>
              </a:spcAft>
              <a:buNone/>
            </a:pPr>
            <a:r>
              <a:rPr lang="en-US" sz="2000" b="1" dirty="0">
                <a:solidFill>
                  <a:schemeClr val="dk1"/>
                </a:solidFill>
                <a:latin typeface="Tahoma"/>
                <a:ea typeface="Tahoma"/>
                <a:cs typeface="Tahoma"/>
                <a:sym typeface="Tahoma"/>
              </a:rPr>
              <a:t>Traditional On-Call System </a:t>
            </a:r>
            <a:r>
              <a:rPr lang="en-US" sz="2000" b="1" u="sng" dirty="0">
                <a:solidFill>
                  <a:schemeClr val="dk1"/>
                </a:solidFill>
                <a:latin typeface="Tahoma"/>
                <a:ea typeface="Tahoma"/>
                <a:cs typeface="Tahoma"/>
                <a:sym typeface="Tahoma"/>
              </a:rPr>
              <a:t>or</a:t>
            </a:r>
            <a:r>
              <a:rPr lang="en-US" sz="2000" b="1" dirty="0">
                <a:solidFill>
                  <a:schemeClr val="dk1"/>
                </a:solidFill>
                <a:latin typeface="Tahoma"/>
                <a:ea typeface="Tahoma"/>
                <a:cs typeface="Tahoma"/>
                <a:sym typeface="Tahoma"/>
              </a:rPr>
              <a:t> Night Float System, </a:t>
            </a:r>
          </a:p>
          <a:p>
            <a:pPr marL="12700" marR="132080" lvl="0" indent="0" algn="l" rtl="0">
              <a:lnSpc>
                <a:spcPct val="100000"/>
              </a:lnSpc>
              <a:spcBef>
                <a:spcPts val="0"/>
              </a:spcBef>
              <a:spcAft>
                <a:spcPts val="0"/>
              </a:spcAft>
              <a:buNone/>
            </a:pPr>
            <a:r>
              <a:rPr lang="en-US" sz="2000" b="1" dirty="0">
                <a:solidFill>
                  <a:schemeClr val="dk1"/>
                </a:solidFill>
                <a:latin typeface="Tahoma"/>
                <a:ea typeface="Tahoma"/>
                <a:cs typeface="Tahoma"/>
                <a:sym typeface="Tahoma"/>
              </a:rPr>
              <a:t>based on community</a:t>
            </a:r>
            <a:endParaRPr sz="2000" dirty="0"/>
          </a:p>
          <a:p>
            <a:pPr marL="0" marR="0" lvl="0" indent="0" algn="l" rtl="0">
              <a:spcBef>
                <a:spcPts val="0"/>
              </a:spcBef>
              <a:spcAft>
                <a:spcPts val="0"/>
              </a:spcAft>
              <a:buNone/>
            </a:pPr>
            <a:endParaRPr sz="1800" b="1" dirty="0">
              <a:solidFill>
                <a:schemeClr val="dk1"/>
              </a:solidFill>
              <a:highlight>
                <a:srgbClr val="FFFF00"/>
              </a:highlight>
              <a:latin typeface="Calibri"/>
              <a:ea typeface="Calibri"/>
              <a:cs typeface="Calibri"/>
              <a:sym typeface="Calibri"/>
            </a:endParaRPr>
          </a:p>
          <a:p>
            <a:pPr marL="0" marR="0" lvl="0" indent="0" algn="l" rtl="0">
              <a:spcBef>
                <a:spcPts val="0"/>
              </a:spcBef>
              <a:spcAft>
                <a:spcPts val="0"/>
              </a:spcAft>
              <a:buNone/>
            </a:pPr>
            <a:r>
              <a:rPr lang="en-US" sz="2400" b="1" u="sng" dirty="0">
                <a:solidFill>
                  <a:srgbClr val="C00000"/>
                </a:solidFill>
                <a:latin typeface="Calibri"/>
                <a:ea typeface="Calibri"/>
                <a:cs typeface="Calibri"/>
                <a:sym typeface="Calibri"/>
              </a:rPr>
              <a:t>Traditional On-Call System</a:t>
            </a:r>
            <a:endParaRPr sz="2000" b="1" u="sng" dirty="0">
              <a:solidFill>
                <a:srgbClr val="C00000"/>
              </a:solidFill>
              <a:latin typeface="Tahoma"/>
              <a:ea typeface="Tahoma"/>
              <a:cs typeface="Tahoma"/>
              <a:sym typeface="Tahoma"/>
            </a:endParaRPr>
          </a:p>
          <a:p>
            <a:pPr marL="0" marR="0" lvl="0" indent="0" algn="l" rtl="0">
              <a:spcBef>
                <a:spcPts val="0"/>
              </a:spcBef>
              <a:spcAft>
                <a:spcPts val="0"/>
              </a:spcAft>
              <a:buNone/>
            </a:pPr>
            <a:r>
              <a:rPr lang="en-US" sz="2000" dirty="0">
                <a:solidFill>
                  <a:schemeClr val="dk1"/>
                </a:solidFill>
                <a:latin typeface="Tahoma"/>
                <a:ea typeface="Tahoma"/>
                <a:cs typeface="Tahoma"/>
                <a:sym typeface="Tahoma"/>
              </a:rPr>
              <a:t>Required to be on-call four (4) times including:</a:t>
            </a:r>
            <a:endParaRPr dirty="0"/>
          </a:p>
          <a:p>
            <a:pPr marL="742950" marR="0" lvl="1" indent="-285750" algn="l" rtl="0">
              <a:spcBef>
                <a:spcPts val="0"/>
              </a:spcBef>
              <a:spcAft>
                <a:spcPts val="0"/>
              </a:spcAft>
              <a:buClr>
                <a:schemeClr val="dk1"/>
              </a:buClr>
              <a:buSzPts val="2000"/>
              <a:buFont typeface="Courier New"/>
              <a:buChar char="o"/>
            </a:pPr>
            <a:r>
              <a:rPr lang="en-US" sz="2000" b="0" i="0" u="none" strike="noStrike" cap="none" dirty="0">
                <a:solidFill>
                  <a:schemeClr val="dk1"/>
                </a:solidFill>
                <a:latin typeface="Tahoma"/>
                <a:ea typeface="Tahoma"/>
                <a:cs typeface="Tahoma"/>
                <a:sym typeface="Tahoma"/>
              </a:rPr>
              <a:t>EITHER one weekend 24-hour call </a:t>
            </a:r>
            <a:endParaRPr dirty="0"/>
          </a:p>
          <a:p>
            <a:pPr marL="742950" marR="0" lvl="1" indent="-285750" algn="l" rtl="0">
              <a:spcBef>
                <a:spcPts val="0"/>
              </a:spcBef>
              <a:spcAft>
                <a:spcPts val="0"/>
              </a:spcAft>
              <a:buClr>
                <a:schemeClr val="dk1"/>
              </a:buClr>
              <a:buSzPts val="2000"/>
              <a:buFont typeface="Courier New"/>
              <a:buChar char="o"/>
            </a:pPr>
            <a:r>
              <a:rPr lang="en-US" sz="2000" b="0" i="0" u="none" strike="noStrike" cap="none" dirty="0">
                <a:solidFill>
                  <a:schemeClr val="dk1"/>
                </a:solidFill>
                <a:latin typeface="Tahoma"/>
                <a:ea typeface="Tahoma"/>
                <a:cs typeface="Tahoma"/>
                <a:sym typeface="Tahoma"/>
              </a:rPr>
              <a:t>OR two weekend day- or night- call shifts with at least one of those two shifts overnight </a:t>
            </a:r>
            <a:endParaRPr dirty="0"/>
          </a:p>
          <a:p>
            <a:pPr marL="457200" marR="0" lvl="1" indent="0" algn="l" rtl="0">
              <a:spcBef>
                <a:spcPts val="0"/>
              </a:spcBef>
              <a:spcAft>
                <a:spcPts val="0"/>
              </a:spcAft>
              <a:buNone/>
            </a:pPr>
            <a:r>
              <a:rPr lang="en-US" sz="2000" b="0" i="0" u="sng" strike="noStrike" cap="none" dirty="0">
                <a:solidFill>
                  <a:schemeClr val="dk1"/>
                </a:solidFill>
                <a:latin typeface="Tahoma"/>
                <a:ea typeface="Tahoma"/>
                <a:cs typeface="Tahoma"/>
                <a:sym typeface="Tahoma"/>
              </a:rPr>
              <a:t>AND</a:t>
            </a:r>
            <a:endParaRPr u="sng" dirty="0"/>
          </a:p>
          <a:p>
            <a:pPr marL="742950" marR="0" lvl="1" indent="-285750" algn="l" rtl="0">
              <a:spcBef>
                <a:spcPts val="0"/>
              </a:spcBef>
              <a:spcAft>
                <a:spcPts val="0"/>
              </a:spcAft>
              <a:buClr>
                <a:schemeClr val="dk1"/>
              </a:buClr>
              <a:buSzPts val="2000"/>
              <a:buFont typeface="Courier New"/>
              <a:buChar char="o"/>
            </a:pPr>
            <a:r>
              <a:rPr lang="en-US" sz="2000" b="0" i="0" u="none" strike="noStrike" cap="none" dirty="0">
                <a:solidFill>
                  <a:schemeClr val="dk1"/>
                </a:solidFill>
                <a:latin typeface="Tahoma"/>
                <a:ea typeface="Tahoma"/>
                <a:cs typeface="Tahoma"/>
                <a:sym typeface="Tahoma"/>
              </a:rPr>
              <a:t>2 weeknight calls until 10 pm – which are scheduled to 	occur on the same day as routine daytime clinical 		activities and </a:t>
            </a:r>
            <a:r>
              <a:rPr lang="en-US" sz="2000" b="0" i="0" u="sng" strike="noStrike" cap="none" dirty="0">
                <a:solidFill>
                  <a:schemeClr val="dk1"/>
                </a:solidFill>
                <a:latin typeface="Tahoma"/>
                <a:ea typeface="Tahoma"/>
                <a:cs typeface="Tahoma"/>
                <a:sym typeface="Tahoma"/>
              </a:rPr>
              <a:t>do not replace a usual daytime </a:t>
            </a:r>
            <a:r>
              <a:rPr lang="en-US" sz="2000" b="0" i="0" u="none" strike="noStrike" cap="none" dirty="0">
                <a:solidFill>
                  <a:schemeClr val="dk1"/>
                </a:solidFill>
                <a:latin typeface="Tahoma"/>
                <a:ea typeface="Tahoma"/>
                <a:cs typeface="Tahoma"/>
                <a:sym typeface="Tahoma"/>
              </a:rPr>
              <a:t>			</a:t>
            </a:r>
            <a:r>
              <a:rPr lang="en-US" sz="2000" b="0" i="0" u="sng" strike="noStrike" cap="none" dirty="0">
                <a:solidFill>
                  <a:schemeClr val="dk1"/>
                </a:solidFill>
                <a:latin typeface="Tahoma"/>
                <a:ea typeface="Tahoma"/>
                <a:cs typeface="Tahoma"/>
                <a:sym typeface="Tahoma"/>
              </a:rPr>
              <a:t>assignment</a:t>
            </a:r>
            <a:r>
              <a:rPr lang="en-US" sz="2000" b="0" i="0" u="none" strike="noStrike" cap="none" dirty="0">
                <a:solidFill>
                  <a:schemeClr val="dk1"/>
                </a:solidFill>
                <a:latin typeface="Tahoma"/>
                <a:ea typeface="Tahoma"/>
                <a:cs typeface="Tahoma"/>
                <a:sym typeface="Tahoma"/>
              </a:rPr>
              <a:t>. Following weeknight call, students are 		expected to report for their normally scheduled 			clerkship activities the following day. </a:t>
            </a:r>
            <a:endParaRPr sz="2000" b="0" i="0" u="none" strike="noStrike" cap="none" dirty="0">
              <a:solidFill>
                <a:schemeClr val="dk1"/>
              </a:solidFill>
              <a:latin typeface="Tahoma"/>
              <a:ea typeface="Tahoma"/>
              <a:cs typeface="Tahoma"/>
              <a:sym typeface="Tahoma"/>
            </a:endParaRPr>
          </a:p>
        </p:txBody>
      </p:sp>
      <p:sp>
        <p:nvSpPr>
          <p:cNvPr id="85" name="Google Shape;85;p11"/>
          <p:cNvSpPr/>
          <p:nvPr/>
        </p:nvSpPr>
        <p:spPr>
          <a:xfrm>
            <a:off x="2286000" y="-20803273"/>
            <a:ext cx="6766560" cy="17538647"/>
          </a:xfrm>
          <a:prstGeom prst="rect">
            <a:avLst/>
          </a:prstGeom>
          <a:noFill/>
          <a:ln>
            <a:noFill/>
          </a:ln>
        </p:spPr>
        <p:txBody>
          <a:bodyPr spcFirstLastPara="1" wrap="square" lIns="91425" tIns="45700" rIns="91425" bIns="45700" anchor="t" anchorCtr="0">
            <a:noAutofit/>
          </a:bodyPr>
          <a:lstStyle/>
          <a:p>
            <a:pPr marL="0" marR="280670" lvl="0" indent="0" algn="l" rtl="0">
              <a:lnSpc>
                <a:spcPct val="115000"/>
              </a:lnSpc>
              <a:spcBef>
                <a:spcPts val="0"/>
              </a:spcBef>
              <a:spcAft>
                <a:spcPts val="0"/>
              </a:spcAft>
              <a:buNone/>
            </a:pPr>
            <a:r>
              <a:rPr lang="en-US" sz="1800" b="1" i="1" u="sng">
                <a:solidFill>
                  <a:srgbClr val="006600"/>
                </a:solidFill>
                <a:highlight>
                  <a:srgbClr val="FFFFFF"/>
                </a:highlight>
                <a:latin typeface="Arial"/>
                <a:ea typeface="Arial"/>
                <a:cs typeface="Arial"/>
                <a:sym typeface="Arial"/>
              </a:rPr>
              <a:t>Traditional On-Call System</a:t>
            </a:r>
            <a:endParaRPr sz="1800">
              <a:solidFill>
                <a:schemeClr val="dk1"/>
              </a:solidFill>
              <a:latin typeface="Calibri"/>
              <a:ea typeface="Calibri"/>
              <a:cs typeface="Calibri"/>
              <a:sym typeface="Calibri"/>
            </a:endParaRPr>
          </a:p>
          <a:p>
            <a:pPr marL="457200" marR="47625" lvl="0" indent="0" algn="just" rtl="0">
              <a:lnSpc>
                <a:spcPct val="115000"/>
              </a:lnSpc>
              <a:spcBef>
                <a:spcPts val="5"/>
              </a:spcBef>
              <a:spcAft>
                <a:spcPts val="0"/>
              </a:spcAft>
              <a:buNone/>
            </a:pPr>
            <a:r>
              <a:rPr lang="en-US" sz="1800">
                <a:solidFill>
                  <a:srgbClr val="000000"/>
                </a:solidFill>
                <a:latin typeface="Arial"/>
                <a:ea typeface="Arial"/>
                <a:cs typeface="Arial"/>
                <a:sym typeface="Arial"/>
              </a:rPr>
              <a:t>On-call </a:t>
            </a:r>
            <a:r>
              <a:rPr lang="en-US" sz="1800" b="1">
                <a:solidFill>
                  <a:srgbClr val="000000"/>
                </a:solidFill>
                <a:latin typeface="Arial"/>
                <a:ea typeface="Arial"/>
                <a:cs typeface="Arial"/>
                <a:sym typeface="Arial"/>
              </a:rPr>
              <a:t>four (4) </a:t>
            </a:r>
            <a:r>
              <a:rPr lang="en-US" sz="1800">
                <a:solidFill>
                  <a:srgbClr val="000000"/>
                </a:solidFill>
                <a:latin typeface="Arial"/>
                <a:ea typeface="Arial"/>
                <a:cs typeface="Arial"/>
                <a:sym typeface="Arial"/>
              </a:rPr>
              <a:t>times during the clerkship including: </a:t>
            </a:r>
            <a:endParaRPr/>
          </a:p>
          <a:p>
            <a:pPr marL="457200" marR="47625" lvl="0" indent="0" algn="just" rtl="0">
              <a:lnSpc>
                <a:spcPct val="115000"/>
              </a:lnSpc>
              <a:spcBef>
                <a:spcPts val="5"/>
              </a:spcBef>
              <a:spcAft>
                <a:spcPts val="0"/>
              </a:spcAft>
              <a:buNone/>
            </a:pPr>
            <a:r>
              <a:rPr lang="en-US" sz="1800">
                <a:solidFill>
                  <a:schemeClr val="dk1"/>
                </a:solidFill>
                <a:latin typeface="Arial"/>
                <a:ea typeface="Arial"/>
                <a:cs typeface="Arial"/>
                <a:sym typeface="Arial"/>
              </a:rPr>
              <a:t>EITHER </a:t>
            </a:r>
            <a:r>
              <a:rPr lang="en-US" sz="1800" u="sng">
                <a:solidFill>
                  <a:schemeClr val="dk1"/>
                </a:solidFill>
                <a:latin typeface="Arial"/>
                <a:ea typeface="Arial"/>
                <a:cs typeface="Arial"/>
                <a:sym typeface="Arial"/>
              </a:rPr>
              <a:t>one weekend 24-hour call</a:t>
            </a:r>
            <a:r>
              <a:rPr lang="en-US" sz="1800">
                <a:solidFill>
                  <a:schemeClr val="dk1"/>
                </a:solidFill>
                <a:latin typeface="Arial"/>
                <a:ea typeface="Arial"/>
                <a:cs typeface="Arial"/>
                <a:sym typeface="Arial"/>
              </a:rPr>
              <a:t> OR </a:t>
            </a:r>
            <a:r>
              <a:rPr lang="en-US" sz="1800" u="sng">
                <a:solidFill>
                  <a:schemeClr val="dk1"/>
                </a:solidFill>
                <a:latin typeface="Arial"/>
                <a:ea typeface="Arial"/>
                <a:cs typeface="Arial"/>
                <a:sym typeface="Arial"/>
              </a:rPr>
              <a:t>two weekend 12-hour call shifts</a:t>
            </a:r>
            <a:r>
              <a:rPr lang="en-US" sz="1800">
                <a:solidFill>
                  <a:schemeClr val="dk1"/>
                </a:solidFill>
                <a:latin typeface="Arial"/>
                <a:ea typeface="Arial"/>
                <a:cs typeface="Arial"/>
                <a:sym typeface="Arial"/>
              </a:rPr>
              <a:t> with at least one of those two shifts overnight.</a:t>
            </a:r>
            <a:endParaRPr sz="18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r>
              <a:rPr lang="en-US" sz="2000">
                <a:solidFill>
                  <a:schemeClr val="dk1"/>
                </a:solidFill>
                <a:latin typeface="Times New Roman"/>
                <a:ea typeface="Times New Roman"/>
                <a:cs typeface="Times New Roman"/>
                <a:sym typeface="Times New Roman"/>
              </a:rPr>
              <a:t> </a:t>
            </a:r>
            <a:endParaRPr/>
          </a:p>
          <a:p>
            <a:pPr marL="0" marR="0" lvl="0" indent="0" algn="just" rtl="0">
              <a:lnSpc>
                <a:spcPct val="115000"/>
              </a:lnSpc>
              <a:spcBef>
                <a:spcPts val="0"/>
              </a:spcBef>
              <a:spcAft>
                <a:spcPts val="0"/>
              </a:spcAft>
              <a:buNone/>
            </a:pPr>
            <a:r>
              <a:rPr lang="en-US" sz="1800">
                <a:solidFill>
                  <a:srgbClr val="000000"/>
                </a:solidFill>
                <a:latin typeface="Arial"/>
                <a:ea typeface="Arial"/>
                <a:cs typeface="Arial"/>
                <a:sym typeface="Arial"/>
              </a:rPr>
              <a:t>Weeknight calls are scheduled </a:t>
            </a:r>
            <a:r>
              <a:rPr lang="en-US" sz="1800">
                <a:solidFill>
                  <a:schemeClr val="dk1"/>
                </a:solidFill>
                <a:latin typeface="Arial"/>
                <a:ea typeface="Arial"/>
                <a:cs typeface="Arial"/>
                <a:sym typeface="Arial"/>
              </a:rPr>
              <a:t>to occur on the same day as routine daytime clinical activities and do not replace a usual daytime assignment. </a:t>
            </a:r>
            <a:endParaRPr sz="1800">
              <a:solidFill>
                <a:schemeClr val="dk1"/>
              </a:solidFill>
              <a:latin typeface="Calibri"/>
              <a:ea typeface="Calibri"/>
              <a:cs typeface="Calibri"/>
              <a:sym typeface="Calibri"/>
            </a:endParaRPr>
          </a:p>
          <a:p>
            <a:pPr marL="0" marR="0" lvl="0" indent="457200" algn="l" rtl="0">
              <a:lnSpc>
                <a:spcPct val="115000"/>
              </a:lnSpc>
              <a:spcBef>
                <a:spcPts val="0"/>
              </a:spcBef>
              <a:spcAft>
                <a:spcPts val="0"/>
              </a:spcAft>
              <a:buNone/>
            </a:pPr>
            <a:r>
              <a:rPr lang="en-US" sz="1800" b="1">
                <a:solidFill>
                  <a:schemeClr val="dk1"/>
                </a:solidFill>
                <a:latin typeface="Arial"/>
                <a:ea typeface="Arial"/>
                <a:cs typeface="Arial"/>
                <a:sym typeface="Arial"/>
              </a:rPr>
              <a:t> </a:t>
            </a:r>
            <a:r>
              <a:rPr lang="en-US" sz="1800">
                <a:solidFill>
                  <a:srgbClr val="000000"/>
                </a:solidFill>
                <a:latin typeface="Arial"/>
                <a:ea typeface="Arial"/>
                <a:cs typeface="Arial"/>
                <a:sym typeface="Arial"/>
              </a:rPr>
              <a:t>.</a:t>
            </a:r>
            <a:endParaRPr sz="1800">
              <a:solidFill>
                <a:schemeClr val="dk1"/>
              </a:solidFill>
              <a:latin typeface="Calibri"/>
              <a:ea typeface="Calibri"/>
              <a:cs typeface="Calibri"/>
              <a:sym typeface="Calibri"/>
            </a:endParaRPr>
          </a:p>
          <a:p>
            <a:pPr marL="0" marR="0" lvl="0" indent="0" algn="l" rtl="0">
              <a:lnSpc>
                <a:spcPct val="115000"/>
              </a:lnSpc>
              <a:spcBef>
                <a:spcPts val="90"/>
              </a:spcBef>
              <a:spcAft>
                <a:spcPts val="0"/>
              </a:spcAft>
              <a:buNone/>
            </a:pPr>
            <a:r>
              <a:rPr lang="en-US" sz="2000">
                <a:solidFill>
                  <a:srgbClr val="000000"/>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r>
              <a:rPr lang="en-US" sz="1800" b="1" i="1" u="sng">
                <a:solidFill>
                  <a:srgbClr val="006600"/>
                </a:solidFill>
                <a:highlight>
                  <a:srgbClr val="FFFFFF"/>
                </a:highlight>
                <a:latin typeface="Arial"/>
                <a:ea typeface="Arial"/>
                <a:cs typeface="Arial"/>
                <a:sym typeface="Arial"/>
              </a:rPr>
              <a:t>Night Float System</a:t>
            </a:r>
            <a:endParaRPr sz="1800">
              <a:solidFill>
                <a:schemeClr val="dk1"/>
              </a:solidFill>
              <a:latin typeface="Calibri"/>
              <a:ea typeface="Calibri"/>
              <a:cs typeface="Calibri"/>
              <a:sym typeface="Calibri"/>
            </a:endParaRPr>
          </a:p>
          <a:p>
            <a:pPr marL="457200" marR="186690" lvl="0" indent="0" algn="just" rtl="0">
              <a:lnSpc>
                <a:spcPct val="115000"/>
              </a:lnSpc>
              <a:spcBef>
                <a:spcPts val="0"/>
              </a:spcBef>
              <a:spcAft>
                <a:spcPts val="0"/>
              </a:spcAft>
              <a:buNone/>
            </a:pPr>
            <a:r>
              <a:rPr lang="en-US" sz="1800">
                <a:solidFill>
                  <a:schemeClr val="dk1"/>
                </a:solidFill>
                <a:latin typeface="Arial"/>
                <a:ea typeface="Arial"/>
                <a:cs typeface="Arial"/>
                <a:sym typeface="Arial"/>
              </a:rPr>
              <a:t>N</a:t>
            </a:r>
            <a:r>
              <a:rPr lang="en-US" sz="1800">
                <a:solidFill>
                  <a:srgbClr val="000000"/>
                </a:solidFill>
                <a:latin typeface="Arial"/>
                <a:ea typeface="Arial"/>
                <a:cs typeface="Arial"/>
                <a:sym typeface="Arial"/>
              </a:rPr>
              <a:t>ight-float will consist of a minimum of </a:t>
            </a:r>
            <a:r>
              <a:rPr lang="en-US" sz="1800">
                <a:solidFill>
                  <a:schemeClr val="dk1"/>
                </a:solidFill>
                <a:latin typeface="Arial"/>
                <a:ea typeface="Arial"/>
                <a:cs typeface="Arial"/>
                <a:sym typeface="Arial"/>
              </a:rPr>
              <a:t>3 and no more than 4 consecutive weeknight (Sun-Thurs) calls*. These clinical hours are instead of usual daytime hours. </a:t>
            </a:r>
            <a:r>
              <a:rPr lang="en-US" sz="1800">
                <a:solidFill>
                  <a:srgbClr val="000000"/>
                </a:solidFill>
                <a:latin typeface="Arial"/>
                <a:ea typeface="Arial"/>
                <a:cs typeface="Arial"/>
                <a:sym typeface="Arial"/>
              </a:rPr>
              <a:t>Students are expected to be present throughout </a:t>
            </a:r>
            <a:r>
              <a:rPr lang="en-US" sz="1800">
                <a:solidFill>
                  <a:schemeClr val="dk1"/>
                </a:solidFill>
                <a:latin typeface="Arial"/>
                <a:ea typeface="Arial"/>
                <a:cs typeface="Arial"/>
                <a:sym typeface="Arial"/>
              </a:rPr>
              <a:t>the shift</a:t>
            </a:r>
            <a:r>
              <a:rPr lang="en-US" sz="1800">
                <a:solidFill>
                  <a:srgbClr val="000000"/>
                </a:solidFill>
                <a:latin typeface="Arial"/>
                <a:ea typeface="Arial"/>
                <a:cs typeface="Arial"/>
                <a:sym typeface="Arial"/>
              </a:rPr>
              <a:t> and participate in patient report activities at the beginning and end of each night-float shift. </a:t>
            </a:r>
            <a:r>
              <a:rPr lang="en-US" sz="2000">
                <a:solidFill>
                  <a:srgbClr val="000000"/>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457200" marR="68580" lvl="0" indent="0" algn="just" rtl="0">
              <a:lnSpc>
                <a:spcPct val="115000"/>
              </a:lnSpc>
              <a:spcBef>
                <a:spcPts val="0"/>
              </a:spcBef>
              <a:spcAft>
                <a:spcPts val="0"/>
              </a:spcAft>
              <a:buNone/>
            </a:pPr>
            <a:r>
              <a:rPr lang="en-US" sz="1800">
                <a:solidFill>
                  <a:schemeClr val="dk1"/>
                </a:solidFill>
                <a:latin typeface="Arial"/>
                <a:ea typeface="Arial"/>
                <a:cs typeface="Arial"/>
                <a:sym typeface="Arial"/>
              </a:rPr>
              <a:t>Students will also be required to do two weekend calls during the remainder of the clerkship. In fairness to all students, call assignments for each student will include EITHER one weekend 24-hour call (counts as two call shifts) OR two weekend 12-hour call shifts with at least one of those two shifts overnight.</a:t>
            </a:r>
            <a:r>
              <a:rPr lang="en-US" sz="1800" b="1">
                <a:solidFill>
                  <a:schemeClr val="dk1"/>
                </a:solidFill>
                <a:latin typeface="Arial"/>
                <a:ea typeface="Arial"/>
                <a:cs typeface="Arial"/>
                <a:sym typeface="Arial"/>
              </a:rPr>
              <a:t> </a:t>
            </a:r>
            <a:endParaRPr sz="1800">
              <a:solidFill>
                <a:schemeClr val="dk1"/>
              </a:solidFill>
              <a:latin typeface="Calibri"/>
              <a:ea typeface="Calibri"/>
              <a:cs typeface="Calibri"/>
              <a:sym typeface="Calibri"/>
            </a:endParaRPr>
          </a:p>
          <a:p>
            <a:pPr marL="457200" marR="68580" lvl="0" indent="0" algn="just" rtl="0">
              <a:lnSpc>
                <a:spcPct val="115000"/>
              </a:lnSpc>
              <a:spcBef>
                <a:spcPts val="0"/>
              </a:spcBef>
              <a:spcAft>
                <a:spcPts val="0"/>
              </a:spcAft>
              <a:buNone/>
            </a:pPr>
            <a:r>
              <a:rPr lang="en-US" sz="1800">
                <a:solidFill>
                  <a:schemeClr val="dk1"/>
                </a:solidFill>
                <a:latin typeface="Arial"/>
                <a:ea typeface="Arial"/>
                <a:cs typeface="Arial"/>
                <a:sym typeface="Arial"/>
              </a:rPr>
              <a:t> </a:t>
            </a:r>
            <a:endParaRPr sz="1800">
              <a:solidFill>
                <a:schemeClr val="dk1"/>
              </a:solidFill>
              <a:latin typeface="Calibri"/>
              <a:ea typeface="Calibri"/>
              <a:cs typeface="Calibri"/>
              <a:sym typeface="Calibri"/>
            </a:endParaRPr>
          </a:p>
          <a:p>
            <a:pPr marL="457200" marR="68580" lvl="0" indent="0" algn="just" rtl="0">
              <a:lnSpc>
                <a:spcPct val="115000"/>
              </a:lnSpc>
              <a:spcBef>
                <a:spcPts val="0"/>
              </a:spcBef>
              <a:spcAft>
                <a:spcPts val="0"/>
              </a:spcAft>
              <a:buNone/>
            </a:pPr>
            <a:r>
              <a:rPr lang="en-US" sz="1800">
                <a:solidFill>
                  <a:schemeClr val="dk1"/>
                </a:solidFill>
                <a:latin typeface="Arial"/>
                <a:ea typeface="Arial"/>
                <a:cs typeface="Arial"/>
                <a:sym typeface="Arial"/>
              </a:rPr>
              <a:t>*Students may be responsible for participating in their two weekend shifts sequentially in conjunction with their night-float requirement, for a maximum of up to 6 consecutive nights total. (If this occurs, it comprises their entire clerkship call requirement within one week.)</a:t>
            </a:r>
            <a:endParaRPr sz="1800">
              <a:solidFill>
                <a:schemeClr val="dk1"/>
              </a:solidFill>
              <a:latin typeface="Calibri"/>
              <a:ea typeface="Calibri"/>
              <a:cs typeface="Calibri"/>
              <a:sym typeface="Calibri"/>
            </a:endParaRPr>
          </a:p>
          <a:p>
            <a:pPr marL="457200" marR="68580" lvl="0" indent="0" algn="l" rtl="0">
              <a:lnSpc>
                <a:spcPct val="115000"/>
              </a:lnSpc>
              <a:spcBef>
                <a:spcPts val="0"/>
              </a:spcBef>
              <a:spcAft>
                <a:spcPts val="0"/>
              </a:spcAft>
              <a:buNone/>
            </a:pPr>
            <a:r>
              <a:rPr lang="en-US" sz="1800">
                <a:solidFill>
                  <a:schemeClr val="dk1"/>
                </a:solidFill>
                <a:latin typeface="Arial"/>
                <a:ea typeface="Arial"/>
                <a:cs typeface="Arial"/>
                <a:sym typeface="Arial"/>
              </a:rPr>
              <a:t> </a:t>
            </a:r>
            <a:endParaRPr sz="1800">
              <a:solidFill>
                <a:schemeClr val="dk1"/>
              </a:solidFill>
              <a:latin typeface="Calibri"/>
              <a:ea typeface="Calibri"/>
              <a:cs typeface="Calibri"/>
              <a:sym typeface="Calibri"/>
            </a:endParaRPr>
          </a:p>
          <a:p>
            <a:pPr marL="0" marR="0" lvl="0" indent="457200" algn="l" rtl="0">
              <a:lnSpc>
                <a:spcPct val="115000"/>
              </a:lnSpc>
              <a:spcBef>
                <a:spcPts val="0"/>
              </a:spcBef>
              <a:spcAft>
                <a:spcPts val="0"/>
              </a:spcAft>
              <a:buNone/>
            </a:pPr>
            <a:r>
              <a:rPr lang="en-US" sz="1800" b="1">
                <a:solidFill>
                  <a:srgbClr val="000000"/>
                </a:solidFill>
                <a:latin typeface="Arial"/>
                <a:ea typeface="Arial"/>
                <a:cs typeface="Arial"/>
                <a:sym typeface="Arial"/>
              </a:rPr>
              <a:t> </a:t>
            </a:r>
            <a:endParaRPr sz="1800">
              <a:solidFill>
                <a:schemeClr val="dk1"/>
              </a:solidFill>
              <a:latin typeface="Calibri"/>
              <a:ea typeface="Calibri"/>
              <a:cs typeface="Calibri"/>
              <a:sym typeface="Calibri"/>
            </a:endParaRPr>
          </a:p>
          <a:p>
            <a:pPr marL="0" marR="0" lvl="0" indent="457200" algn="l" rtl="0">
              <a:lnSpc>
                <a:spcPct val="115000"/>
              </a:lnSpc>
              <a:spcBef>
                <a:spcPts val="0"/>
              </a:spcBef>
              <a:spcAft>
                <a:spcPts val="0"/>
              </a:spcAft>
              <a:buNone/>
            </a:pPr>
            <a:r>
              <a:rPr lang="en-US" sz="1800" b="1" u="sng">
                <a:solidFill>
                  <a:srgbClr val="000000"/>
                </a:solidFill>
                <a:latin typeface="Arial"/>
                <a:ea typeface="Arial"/>
                <a:cs typeface="Arial"/>
                <a:sym typeface="Arial"/>
              </a:rPr>
              <a:t>The schedule for NIGHT FLOAT is as follows:</a:t>
            </a: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rgbClr val="000000"/>
              </a:buClr>
              <a:buSzPts val="1800"/>
              <a:buFont typeface="Arial"/>
              <a:buChar char="●"/>
            </a:pPr>
            <a:r>
              <a:rPr lang="en-US" sz="1800" b="1">
                <a:solidFill>
                  <a:srgbClr val="000000"/>
                </a:solidFill>
                <a:latin typeface="Arial"/>
                <a:ea typeface="Arial"/>
                <a:cs typeface="Arial"/>
                <a:sym typeface="Arial"/>
              </a:rPr>
              <a:t>Sunday through Thursday</a:t>
            </a:r>
            <a:r>
              <a:rPr lang="en-US" sz="1800" b="1">
                <a:solidFill>
                  <a:schemeClr val="dk1"/>
                </a:solidFill>
                <a:latin typeface="Arial"/>
                <a:ea typeface="Arial"/>
                <a:cs typeface="Arial"/>
                <a:sym typeface="Arial"/>
              </a:rPr>
              <a:t> </a:t>
            </a:r>
            <a:r>
              <a:rPr lang="en-US" sz="1800">
                <a:solidFill>
                  <a:srgbClr val="000000"/>
                </a:solidFill>
                <a:latin typeface="Arial"/>
                <a:ea typeface="Arial"/>
                <a:cs typeface="Arial"/>
                <a:sym typeface="Arial"/>
              </a:rPr>
              <a:t>–</a:t>
            </a:r>
            <a:r>
              <a:rPr lang="en-US" sz="1800" b="1">
                <a:solidFill>
                  <a:srgbClr val="000000"/>
                </a:solidFill>
                <a:latin typeface="Arial"/>
                <a:ea typeface="Arial"/>
                <a:cs typeface="Arial"/>
                <a:sym typeface="Arial"/>
              </a:rPr>
              <a:t> minimum of 3, maximum of 4 sequential</a:t>
            </a:r>
            <a:r>
              <a:rPr lang="en-US" sz="1800" b="1">
                <a:solidFill>
                  <a:schemeClr val="dk1"/>
                </a:solidFill>
                <a:latin typeface="Arial"/>
                <a:ea typeface="Arial"/>
                <a:cs typeface="Arial"/>
                <a:sym typeface="Arial"/>
              </a:rPr>
              <a:t> nights</a:t>
            </a:r>
            <a:r>
              <a:rPr lang="en-US" sz="1800">
                <a:solidFill>
                  <a:schemeClr val="dk1"/>
                </a:solidFill>
                <a:latin typeface="Arial"/>
                <a:ea typeface="Arial"/>
                <a:cs typeface="Arial"/>
                <a:sym typeface="Arial"/>
              </a:rPr>
              <a:t>; </a:t>
            </a:r>
            <a:r>
              <a:rPr lang="en-US" sz="1800">
                <a:solidFill>
                  <a:srgbClr val="000000"/>
                </a:solidFill>
                <a:latin typeface="Arial"/>
                <a:ea typeface="Arial"/>
                <a:cs typeface="Arial"/>
                <a:sym typeface="Arial"/>
              </a:rPr>
              <a:t>call starts at evening sign-out and ends after morning report.</a:t>
            </a:r>
            <a:endParaRPr sz="18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r>
              <a:rPr lang="en-US" sz="1800" b="1">
                <a:solidFill>
                  <a:schemeClr val="dk1"/>
                </a:solidFill>
                <a:latin typeface="Arial"/>
                <a:ea typeface="Arial"/>
                <a:cs typeface="Arial"/>
                <a:sym typeface="Arial"/>
              </a:rPr>
              <a:t>AND:</a:t>
            </a: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Arial"/>
              <a:buChar char="●"/>
            </a:pPr>
            <a:r>
              <a:rPr lang="en-US" sz="1800" u="sng">
                <a:solidFill>
                  <a:schemeClr val="dk1"/>
                </a:solidFill>
                <a:latin typeface="Arial"/>
                <a:ea typeface="Arial"/>
                <a:cs typeface="Arial"/>
                <a:sym typeface="Arial"/>
              </a:rPr>
              <a:t>EITHER</a:t>
            </a:r>
            <a:endParaRPr sz="18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r>
              <a:rPr lang="en-US" sz="1800" b="1">
                <a:solidFill>
                  <a:schemeClr val="dk1"/>
                </a:solidFill>
                <a:latin typeface="Arial"/>
                <a:ea typeface="Arial"/>
                <a:cs typeface="Arial"/>
                <a:sym typeface="Arial"/>
              </a:rPr>
              <a:t>ONE </a:t>
            </a:r>
            <a:r>
              <a:rPr lang="en-US" sz="1800" b="1">
                <a:solidFill>
                  <a:srgbClr val="000000"/>
                </a:solidFill>
                <a:latin typeface="Arial"/>
                <a:ea typeface="Arial"/>
                <a:cs typeface="Arial"/>
                <a:sym typeface="Arial"/>
              </a:rPr>
              <a:t>Saturday 24hr call </a:t>
            </a:r>
            <a:r>
              <a:rPr lang="en-US" sz="1800">
                <a:solidFill>
                  <a:schemeClr val="dk1"/>
                </a:solidFill>
                <a:latin typeface="Arial"/>
                <a:ea typeface="Arial"/>
                <a:cs typeface="Arial"/>
                <a:sym typeface="Arial"/>
              </a:rPr>
              <a:t>-- </a:t>
            </a:r>
            <a:r>
              <a:rPr lang="en-US" sz="1800">
                <a:solidFill>
                  <a:srgbClr val="000000"/>
                </a:solidFill>
                <a:latin typeface="Arial"/>
                <a:ea typeface="Arial"/>
                <a:cs typeface="Arial"/>
                <a:sym typeface="Arial"/>
              </a:rPr>
              <a:t>call starts at morning report on Saturday and ends at morning report on Sunday</a:t>
            </a: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Arial"/>
              <a:buChar char="●"/>
            </a:pPr>
            <a:r>
              <a:rPr lang="en-US" sz="1800" u="sng">
                <a:solidFill>
                  <a:schemeClr val="dk1"/>
                </a:solidFill>
                <a:latin typeface="Arial"/>
                <a:ea typeface="Arial"/>
                <a:cs typeface="Arial"/>
                <a:sym typeface="Arial"/>
              </a:rPr>
              <a:t>OR</a:t>
            </a:r>
            <a:endParaRPr sz="18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r>
              <a:rPr lang="en-US" sz="1800" b="1">
                <a:solidFill>
                  <a:schemeClr val="dk1"/>
                </a:solidFill>
                <a:latin typeface="Arial"/>
                <a:ea typeface="Arial"/>
                <a:cs typeface="Arial"/>
                <a:sym typeface="Arial"/>
              </a:rPr>
              <a:t>TWO of the following weekend shifts, with at least one of them overnight:</a:t>
            </a:r>
            <a:endParaRPr sz="180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r>
              <a:rPr lang="en-US" sz="2000">
                <a:solidFill>
                  <a:schemeClr val="dk1"/>
                </a:solidFill>
                <a:latin typeface="Times New Roman"/>
                <a:ea typeface="Times New Roman"/>
                <a:cs typeface="Times New Roman"/>
                <a:sym typeface="Times New Roman"/>
              </a:rPr>
              <a:t> </a:t>
            </a:r>
            <a:endParaRPr sz="18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r>
              <a:rPr lang="en-US" sz="1800" b="1">
                <a:solidFill>
                  <a:schemeClr val="dk1"/>
                </a:solidFill>
                <a:latin typeface="Arial"/>
                <a:ea typeface="Arial"/>
                <a:cs typeface="Arial"/>
                <a:sym typeface="Arial"/>
              </a:rPr>
              <a:t>*</a:t>
            </a:r>
            <a:r>
              <a:rPr lang="en-US" sz="1800" b="1">
                <a:solidFill>
                  <a:srgbClr val="000000"/>
                </a:solidFill>
                <a:latin typeface="Arial"/>
                <a:ea typeface="Arial"/>
                <a:cs typeface="Arial"/>
                <a:sym typeface="Arial"/>
              </a:rPr>
              <a:t>Friday </a:t>
            </a:r>
            <a:r>
              <a:rPr lang="en-US" sz="1800">
                <a:solidFill>
                  <a:srgbClr val="000000"/>
                </a:solidFill>
                <a:latin typeface="Arial"/>
                <a:ea typeface="Arial"/>
                <a:cs typeface="Arial"/>
                <a:sym typeface="Arial"/>
              </a:rPr>
              <a:t>– call starts at afternoon/evening turnover. Ends Saturday a.m., after morning report</a:t>
            </a:r>
            <a:endParaRPr sz="18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r>
              <a:rPr lang="en-US" sz="1800" b="1">
                <a:solidFill>
                  <a:schemeClr val="dk1"/>
                </a:solidFill>
                <a:latin typeface="Arial"/>
                <a:ea typeface="Arial"/>
                <a:cs typeface="Arial"/>
                <a:sym typeface="Arial"/>
              </a:rPr>
              <a:t>*Saturday day call –</a:t>
            </a:r>
            <a:r>
              <a:rPr lang="en-US" sz="1800">
                <a:solidFill>
                  <a:schemeClr val="dk1"/>
                </a:solidFill>
                <a:latin typeface="Arial"/>
                <a:ea typeface="Arial"/>
                <a:cs typeface="Arial"/>
                <a:sym typeface="Arial"/>
              </a:rPr>
              <a:t> call starts at morning report on Saturday and ends by 10 pm Saturday.</a:t>
            </a:r>
            <a:endParaRPr sz="18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r>
              <a:rPr lang="en-US" sz="1800" b="1">
                <a:solidFill>
                  <a:schemeClr val="dk1"/>
                </a:solidFill>
                <a:latin typeface="Arial"/>
                <a:ea typeface="Arial"/>
                <a:cs typeface="Arial"/>
                <a:sym typeface="Arial"/>
              </a:rPr>
              <a:t>*Saturday night call – </a:t>
            </a:r>
            <a:r>
              <a:rPr lang="en-US" sz="1800">
                <a:solidFill>
                  <a:schemeClr val="dk1"/>
                </a:solidFill>
                <a:latin typeface="Arial"/>
                <a:ea typeface="Arial"/>
                <a:cs typeface="Arial"/>
                <a:sym typeface="Arial"/>
              </a:rPr>
              <a:t>call starts at afternoon/evening report on Saturday and ends Sunday morning after morning report.</a:t>
            </a:r>
            <a:endParaRPr sz="1800">
              <a:solidFill>
                <a:schemeClr val="dk1"/>
              </a:solidFill>
              <a:latin typeface="Calibri"/>
              <a:ea typeface="Calibri"/>
              <a:cs typeface="Calibri"/>
              <a:sym typeface="Calibri"/>
            </a:endParaRPr>
          </a:p>
          <a:p>
            <a:pPr marL="457200" marR="215900" lvl="0" indent="0" algn="l" rtl="0">
              <a:lnSpc>
                <a:spcPct val="115000"/>
              </a:lnSpc>
              <a:spcBef>
                <a:spcPts val="0"/>
              </a:spcBef>
              <a:spcAft>
                <a:spcPts val="0"/>
              </a:spcAft>
              <a:buNone/>
            </a:pPr>
            <a:r>
              <a:rPr lang="en-US" sz="1800" b="1">
                <a:solidFill>
                  <a:schemeClr val="dk1"/>
                </a:solidFill>
                <a:latin typeface="Arial"/>
                <a:ea typeface="Arial"/>
                <a:cs typeface="Arial"/>
                <a:sym typeface="Arial"/>
              </a:rPr>
              <a:t>*</a:t>
            </a:r>
            <a:r>
              <a:rPr lang="en-US" sz="1800" b="1">
                <a:solidFill>
                  <a:srgbClr val="000000"/>
                </a:solidFill>
                <a:latin typeface="Arial"/>
                <a:ea typeface="Arial"/>
                <a:cs typeface="Arial"/>
                <a:sym typeface="Arial"/>
              </a:rPr>
              <a:t>Sunday </a:t>
            </a:r>
            <a:r>
              <a:rPr lang="en-US" sz="1800">
                <a:solidFill>
                  <a:srgbClr val="000000"/>
                </a:solidFill>
                <a:latin typeface="Arial"/>
                <a:ea typeface="Arial"/>
                <a:cs typeface="Arial"/>
                <a:sym typeface="Arial"/>
              </a:rPr>
              <a:t>– call starts at morning report and ends</a:t>
            </a:r>
            <a:r>
              <a:rPr lang="en-US" sz="1800">
                <a:solidFill>
                  <a:schemeClr val="dk1"/>
                </a:solidFill>
                <a:highlight>
                  <a:srgbClr val="FFFFFF"/>
                </a:highlight>
                <a:latin typeface="Arial"/>
                <a:ea typeface="Arial"/>
                <a:cs typeface="Arial"/>
                <a:sym typeface="Arial"/>
              </a:rPr>
              <a:t> </a:t>
            </a:r>
            <a:r>
              <a:rPr lang="en-US" sz="1800">
                <a:solidFill>
                  <a:schemeClr val="dk1"/>
                </a:solidFill>
                <a:latin typeface="Arial"/>
                <a:ea typeface="Arial"/>
                <a:cs typeface="Arial"/>
                <a:sym typeface="Arial"/>
              </a:rPr>
              <a:t>when the night-float team arrives for duty and patient report has been transferred to that team (</a:t>
            </a:r>
            <a:r>
              <a:rPr lang="en-US" sz="1800">
                <a:solidFill>
                  <a:srgbClr val="000000"/>
                </a:solidFill>
                <a:latin typeface="Arial"/>
                <a:ea typeface="Arial"/>
                <a:cs typeface="Arial"/>
                <a:sym typeface="Arial"/>
              </a:rPr>
              <a:t>no later than 7pm)</a:t>
            </a:r>
            <a:r>
              <a:rPr lang="en-US" sz="1800">
                <a:solidFill>
                  <a:schemeClr val="dk1"/>
                </a:solidFill>
                <a:latin typeface="Arial"/>
                <a:ea typeface="Arial"/>
                <a:cs typeface="Arial"/>
                <a:sym typeface="Arial"/>
              </a:rPr>
              <a:t>.</a:t>
            </a:r>
            <a:endParaRPr sz="18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r>
              <a:rPr lang="en-US" sz="1800">
                <a:solidFill>
                  <a:srgbClr val="000000"/>
                </a:solidFill>
                <a:highlight>
                  <a:srgbClr val="00FF00"/>
                </a:highlight>
                <a:latin typeface="Arial"/>
                <a:ea typeface="Arial"/>
                <a:cs typeface="Arial"/>
                <a:sym typeface="Arial"/>
              </a:rPr>
              <a:t> </a:t>
            </a:r>
            <a:endParaRPr sz="1800">
              <a:solidFill>
                <a:schemeClr val="dk1"/>
              </a:solidFill>
              <a:latin typeface="Calibri"/>
              <a:ea typeface="Calibri"/>
              <a:cs typeface="Calibri"/>
              <a:sym typeface="Calibri"/>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2"/>
          <p:cNvSpPr txBox="1">
            <a:spLocks noGrp="1"/>
          </p:cNvSpPr>
          <p:nvPr>
            <p:ph type="title"/>
          </p:nvPr>
        </p:nvSpPr>
        <p:spPr>
          <a:xfrm>
            <a:off x="818197" y="707345"/>
            <a:ext cx="7629525" cy="435655"/>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Clr>
                <a:srgbClr val="007D57"/>
              </a:buClr>
              <a:buSzPts val="2800"/>
              <a:buFont typeface="Arial"/>
              <a:buNone/>
            </a:pPr>
            <a:r>
              <a:rPr lang="en-US" sz="2800" b="1" i="0" u="none" strike="noStrike" cap="none" dirty="0">
                <a:solidFill>
                  <a:srgbClr val="007D57"/>
                </a:solidFill>
                <a:latin typeface="Arial"/>
                <a:ea typeface="Arial"/>
                <a:cs typeface="Arial"/>
                <a:sym typeface="Arial"/>
              </a:rPr>
              <a:t>ROUNDING/CALL POLICY</a:t>
            </a:r>
            <a:endParaRPr sz="2800" b="0" i="0" u="none" strike="noStrike" cap="none" dirty="0">
              <a:solidFill>
                <a:schemeClr val="dk1"/>
              </a:solidFill>
              <a:latin typeface="Arial"/>
              <a:ea typeface="Arial"/>
              <a:cs typeface="Arial"/>
              <a:sym typeface="Arial"/>
            </a:endParaRPr>
          </a:p>
        </p:txBody>
      </p:sp>
      <p:sp>
        <p:nvSpPr>
          <p:cNvPr id="91" name="Google Shape;91;p12"/>
          <p:cNvSpPr txBox="1">
            <a:spLocks noGrp="1"/>
          </p:cNvSpPr>
          <p:nvPr>
            <p:ph type="sldNum" idx="12"/>
          </p:nvPr>
        </p:nvSpPr>
        <p:spPr>
          <a:xfrm>
            <a:off x="8313166" y="6190869"/>
            <a:ext cx="191233" cy="163693"/>
          </a:xfrm>
          <a:prstGeom prst="rect">
            <a:avLst/>
          </a:prstGeom>
          <a:noFill/>
          <a:ln>
            <a:noFill/>
          </a:ln>
        </p:spPr>
        <p:txBody>
          <a:bodyPr spcFirstLastPara="1" wrap="square" lIns="0" tIns="0" rIns="0" bIns="0" anchor="t" anchorCtr="0">
            <a:noAutofit/>
          </a:bodyPr>
          <a:lstStyle/>
          <a:p>
            <a:pPr marL="95250" marR="0" lvl="0" indent="0" algn="l" rtl="0">
              <a:lnSpc>
                <a:spcPct val="100000"/>
              </a:lnSpc>
              <a:spcBef>
                <a:spcPts val="0"/>
              </a:spcBef>
              <a:spcAft>
                <a:spcPts val="0"/>
              </a:spcAft>
              <a:buNone/>
            </a:pPr>
            <a:fld id="{00000000-1234-1234-1234-123412341234}" type="slidenum">
              <a:rPr lang="en-US" sz="1000" b="1">
                <a:solidFill>
                  <a:srgbClr val="007D57"/>
                </a:solidFill>
                <a:latin typeface="Arial"/>
                <a:ea typeface="Arial"/>
                <a:cs typeface="Arial"/>
                <a:sym typeface="Arial"/>
              </a:rPr>
              <a:t>6</a:t>
            </a:fld>
            <a:endParaRPr sz="1000">
              <a:solidFill>
                <a:schemeClr val="dk1"/>
              </a:solidFill>
              <a:latin typeface="Arial"/>
              <a:ea typeface="Arial"/>
              <a:cs typeface="Arial"/>
              <a:sym typeface="Arial"/>
            </a:endParaRPr>
          </a:p>
        </p:txBody>
      </p:sp>
      <p:sp>
        <p:nvSpPr>
          <p:cNvPr id="92" name="Google Shape;92;p12"/>
          <p:cNvSpPr txBox="1"/>
          <p:nvPr/>
        </p:nvSpPr>
        <p:spPr>
          <a:xfrm>
            <a:off x="838200" y="1143000"/>
            <a:ext cx="7589520" cy="485830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400" b="1" u="sng" dirty="0">
                <a:solidFill>
                  <a:srgbClr val="C00000"/>
                </a:solidFill>
                <a:latin typeface="Calibri"/>
                <a:ea typeface="Calibri"/>
                <a:cs typeface="Calibri"/>
                <a:sym typeface="Calibri"/>
              </a:rPr>
              <a:t>Night Float System</a:t>
            </a:r>
            <a:endParaRPr dirty="0"/>
          </a:p>
          <a:p>
            <a:pPr marL="342900" marR="0" lvl="0" indent="-342900" algn="l" rtl="0">
              <a:spcBef>
                <a:spcPts val="0"/>
              </a:spcBef>
              <a:spcAft>
                <a:spcPts val="0"/>
              </a:spcAft>
              <a:buClr>
                <a:schemeClr val="dk1"/>
              </a:buClr>
              <a:buSzPts val="2000"/>
              <a:buFont typeface="Arial"/>
              <a:buChar char="•"/>
            </a:pPr>
            <a:r>
              <a:rPr lang="en-US" sz="2000" dirty="0">
                <a:solidFill>
                  <a:schemeClr val="dk1"/>
                </a:solidFill>
                <a:latin typeface="Tahoma"/>
                <a:ea typeface="Tahoma"/>
                <a:cs typeface="Tahoma"/>
                <a:sym typeface="Tahoma"/>
              </a:rPr>
              <a:t>A minimum of 3 and no more than 4 consecutive weeknights (Sun-Thurs) calls</a:t>
            </a:r>
            <a:endParaRPr dirty="0"/>
          </a:p>
          <a:p>
            <a:pPr marL="0" marR="0" lvl="0" indent="0" algn="l" rtl="0">
              <a:spcBef>
                <a:spcPts val="0"/>
              </a:spcBef>
              <a:spcAft>
                <a:spcPts val="0"/>
              </a:spcAft>
              <a:buNone/>
            </a:pPr>
            <a:endParaRPr sz="1100" dirty="0">
              <a:solidFill>
                <a:schemeClr val="dk1"/>
              </a:solidFill>
              <a:latin typeface="Tahoma"/>
              <a:ea typeface="Tahoma"/>
              <a:cs typeface="Tahoma"/>
              <a:sym typeface="Tahoma"/>
            </a:endParaRPr>
          </a:p>
          <a:p>
            <a:pPr marL="342900" marR="0" lvl="0" indent="-342900" algn="l" rtl="0">
              <a:spcBef>
                <a:spcPts val="0"/>
              </a:spcBef>
              <a:spcAft>
                <a:spcPts val="0"/>
              </a:spcAft>
              <a:buClr>
                <a:schemeClr val="dk1"/>
              </a:buClr>
              <a:buSzPts val="2000"/>
              <a:buFont typeface="Arial"/>
              <a:buChar char="•"/>
            </a:pPr>
            <a:r>
              <a:rPr lang="en-US" sz="2000" dirty="0">
                <a:solidFill>
                  <a:schemeClr val="dk1"/>
                </a:solidFill>
                <a:latin typeface="Tahoma"/>
                <a:ea typeface="Tahoma"/>
                <a:cs typeface="Tahoma"/>
                <a:sym typeface="Tahoma"/>
              </a:rPr>
              <a:t>Students are expected to be present throughout the shift and participate in patient report activities at the beginning and end of each night-float shift.</a:t>
            </a:r>
            <a:endParaRPr dirty="0"/>
          </a:p>
          <a:p>
            <a:pPr marL="0" marR="0" lvl="0" indent="0" algn="l" rtl="0">
              <a:spcBef>
                <a:spcPts val="0"/>
              </a:spcBef>
              <a:spcAft>
                <a:spcPts val="0"/>
              </a:spcAft>
              <a:buNone/>
            </a:pPr>
            <a:endParaRPr sz="1100" dirty="0">
              <a:solidFill>
                <a:schemeClr val="dk1"/>
              </a:solidFill>
              <a:latin typeface="Tahoma"/>
              <a:ea typeface="Tahoma"/>
              <a:cs typeface="Tahoma"/>
              <a:sym typeface="Tahoma"/>
            </a:endParaRPr>
          </a:p>
          <a:p>
            <a:pPr marL="342900" marR="0" lvl="0" indent="-342900" algn="l" rtl="0">
              <a:spcBef>
                <a:spcPts val="0"/>
              </a:spcBef>
              <a:spcAft>
                <a:spcPts val="0"/>
              </a:spcAft>
              <a:buClr>
                <a:schemeClr val="dk1"/>
              </a:buClr>
              <a:buSzPts val="2000"/>
              <a:buFont typeface="Arial"/>
              <a:buChar char="•"/>
            </a:pPr>
            <a:r>
              <a:rPr lang="en-US" sz="2000" dirty="0">
                <a:solidFill>
                  <a:schemeClr val="dk1"/>
                </a:solidFill>
                <a:latin typeface="Tahoma"/>
                <a:ea typeface="Tahoma"/>
                <a:cs typeface="Tahoma"/>
                <a:sym typeface="Tahoma"/>
              </a:rPr>
              <a:t>In addition:</a:t>
            </a:r>
            <a:endParaRPr dirty="0"/>
          </a:p>
          <a:p>
            <a:pPr marL="742950" marR="0" lvl="1" indent="-285750" algn="l" rtl="0">
              <a:spcBef>
                <a:spcPts val="0"/>
              </a:spcBef>
              <a:spcAft>
                <a:spcPts val="0"/>
              </a:spcAft>
              <a:buClr>
                <a:schemeClr val="dk1"/>
              </a:buClr>
              <a:buSzPts val="2000"/>
              <a:buFont typeface="Courier New"/>
              <a:buChar char="o"/>
            </a:pPr>
            <a:r>
              <a:rPr lang="en-US" sz="2000" b="0" i="0" u="none" strike="noStrike" cap="none" dirty="0">
                <a:solidFill>
                  <a:schemeClr val="dk1"/>
                </a:solidFill>
                <a:latin typeface="Tahoma"/>
                <a:ea typeface="Tahoma"/>
                <a:cs typeface="Tahoma"/>
                <a:sym typeface="Tahoma"/>
              </a:rPr>
              <a:t>EITHER one weekend 24-hour call </a:t>
            </a:r>
            <a:endParaRPr dirty="0"/>
          </a:p>
          <a:p>
            <a:pPr marL="742950" marR="0" lvl="1" indent="-285750" algn="l" rtl="0">
              <a:spcBef>
                <a:spcPts val="0"/>
              </a:spcBef>
              <a:spcAft>
                <a:spcPts val="0"/>
              </a:spcAft>
              <a:buClr>
                <a:schemeClr val="dk1"/>
              </a:buClr>
              <a:buSzPts val="2000"/>
              <a:buFont typeface="Courier New"/>
              <a:buChar char="o"/>
            </a:pPr>
            <a:r>
              <a:rPr lang="en-US" sz="2000" b="0" i="0" u="none" strike="noStrike" cap="none" dirty="0">
                <a:solidFill>
                  <a:schemeClr val="dk1"/>
                </a:solidFill>
                <a:latin typeface="Tahoma"/>
                <a:ea typeface="Tahoma"/>
                <a:cs typeface="Tahoma"/>
                <a:sym typeface="Tahoma"/>
              </a:rPr>
              <a:t>OR two weekend day-or night- call shifts, with at least one of those two shifts overnight</a:t>
            </a:r>
          </a:p>
          <a:p>
            <a:pPr marL="457200" marR="0" lvl="1" algn="l" rtl="0">
              <a:spcBef>
                <a:spcPts val="0"/>
              </a:spcBef>
              <a:spcAft>
                <a:spcPts val="0"/>
              </a:spcAft>
              <a:buClr>
                <a:schemeClr val="dk1"/>
              </a:buClr>
              <a:buSzPts val="2000"/>
            </a:pPr>
            <a:endParaRPr sz="1100" dirty="0"/>
          </a:p>
          <a:p>
            <a:pPr marL="0" marR="0" lvl="0" indent="0" algn="l" rtl="0">
              <a:spcBef>
                <a:spcPts val="0"/>
              </a:spcBef>
              <a:spcAft>
                <a:spcPts val="0"/>
              </a:spcAft>
              <a:buNone/>
            </a:pPr>
            <a:r>
              <a:rPr lang="en-US" sz="1800" b="1" dirty="0">
                <a:solidFill>
                  <a:schemeClr val="dk1"/>
                </a:solidFill>
                <a:latin typeface="Tahoma"/>
                <a:ea typeface="Tahoma"/>
                <a:cs typeface="Tahoma"/>
                <a:sym typeface="Tahoma"/>
              </a:rPr>
              <a:t>Note</a:t>
            </a:r>
            <a:r>
              <a:rPr lang="en-US" sz="1800" dirty="0">
                <a:solidFill>
                  <a:schemeClr val="dk1"/>
                </a:solidFill>
                <a:latin typeface="Tahoma"/>
                <a:ea typeface="Tahoma"/>
                <a:cs typeface="Tahoma"/>
                <a:sym typeface="Tahoma"/>
              </a:rPr>
              <a:t>: Students may be responsible for participating in their two weekend shifts sequentially in conjunction with their night-float requirement, for a maximum of up to 6 consecutive nights total.</a:t>
            </a:r>
            <a:endParaRPr dirty="0"/>
          </a:p>
          <a:p>
            <a:pPr marL="0" marR="0" lvl="0" indent="0" algn="l" rtl="0">
              <a:spcBef>
                <a:spcPts val="0"/>
              </a:spcBef>
              <a:spcAft>
                <a:spcPts val="0"/>
              </a:spcAft>
              <a:buNone/>
            </a:pPr>
            <a:endParaRPr sz="2000" dirty="0">
              <a:solidFill>
                <a:schemeClr val="dk1"/>
              </a:solidFill>
              <a:latin typeface="Tahoma"/>
              <a:ea typeface="Tahoma"/>
              <a:cs typeface="Tahoma"/>
              <a:sym typeface="Tahoma"/>
            </a:endParaRPr>
          </a:p>
          <a:p>
            <a:pPr marL="0" marR="0" lvl="0" indent="0" algn="l" rtl="0">
              <a:spcBef>
                <a:spcPts val="0"/>
              </a:spcBef>
              <a:spcAft>
                <a:spcPts val="0"/>
              </a:spcAft>
              <a:buNone/>
            </a:pPr>
            <a:endParaRPr sz="2000" dirty="0">
              <a:solidFill>
                <a:schemeClr val="dk1"/>
              </a:solidFill>
              <a:latin typeface="Tahoma"/>
              <a:ea typeface="Tahoma"/>
              <a:cs typeface="Tahoma"/>
              <a:sym typeface="Tahoma"/>
            </a:endParaRPr>
          </a:p>
        </p:txBody>
      </p:sp>
      <p:sp>
        <p:nvSpPr>
          <p:cNvPr id="93" name="Google Shape;93;p12"/>
          <p:cNvSpPr/>
          <p:nvPr/>
        </p:nvSpPr>
        <p:spPr>
          <a:xfrm>
            <a:off x="2286000" y="-20803273"/>
            <a:ext cx="6766560" cy="17538647"/>
          </a:xfrm>
          <a:prstGeom prst="rect">
            <a:avLst/>
          </a:prstGeom>
          <a:noFill/>
          <a:ln>
            <a:noFill/>
          </a:ln>
        </p:spPr>
        <p:txBody>
          <a:bodyPr spcFirstLastPara="1" wrap="square" lIns="91425" tIns="45700" rIns="91425" bIns="45700" anchor="t" anchorCtr="0">
            <a:noAutofit/>
          </a:bodyPr>
          <a:lstStyle/>
          <a:p>
            <a:pPr marL="0" marR="280670" lvl="0" indent="0" algn="l" rtl="0">
              <a:lnSpc>
                <a:spcPct val="115000"/>
              </a:lnSpc>
              <a:spcBef>
                <a:spcPts val="0"/>
              </a:spcBef>
              <a:spcAft>
                <a:spcPts val="0"/>
              </a:spcAft>
              <a:buNone/>
            </a:pPr>
            <a:r>
              <a:rPr lang="en-US" sz="1800" b="1" i="1" u="sng">
                <a:solidFill>
                  <a:srgbClr val="006600"/>
                </a:solidFill>
                <a:highlight>
                  <a:srgbClr val="FFFFFF"/>
                </a:highlight>
                <a:latin typeface="Arial"/>
                <a:ea typeface="Arial"/>
                <a:cs typeface="Arial"/>
                <a:sym typeface="Arial"/>
              </a:rPr>
              <a:t>Traditional On-Call System</a:t>
            </a:r>
            <a:endParaRPr sz="1800">
              <a:solidFill>
                <a:schemeClr val="dk1"/>
              </a:solidFill>
              <a:latin typeface="Calibri"/>
              <a:ea typeface="Calibri"/>
              <a:cs typeface="Calibri"/>
              <a:sym typeface="Calibri"/>
            </a:endParaRPr>
          </a:p>
          <a:p>
            <a:pPr marL="457200" marR="47625" lvl="0" indent="0" algn="just" rtl="0">
              <a:lnSpc>
                <a:spcPct val="115000"/>
              </a:lnSpc>
              <a:spcBef>
                <a:spcPts val="5"/>
              </a:spcBef>
              <a:spcAft>
                <a:spcPts val="0"/>
              </a:spcAft>
              <a:buNone/>
            </a:pPr>
            <a:r>
              <a:rPr lang="en-US" sz="1800">
                <a:solidFill>
                  <a:srgbClr val="000000"/>
                </a:solidFill>
                <a:latin typeface="Arial"/>
                <a:ea typeface="Arial"/>
                <a:cs typeface="Arial"/>
                <a:sym typeface="Arial"/>
              </a:rPr>
              <a:t>On-call </a:t>
            </a:r>
            <a:r>
              <a:rPr lang="en-US" sz="1800" b="1">
                <a:solidFill>
                  <a:srgbClr val="000000"/>
                </a:solidFill>
                <a:latin typeface="Arial"/>
                <a:ea typeface="Arial"/>
                <a:cs typeface="Arial"/>
                <a:sym typeface="Arial"/>
              </a:rPr>
              <a:t>four (4) </a:t>
            </a:r>
            <a:r>
              <a:rPr lang="en-US" sz="1800">
                <a:solidFill>
                  <a:srgbClr val="000000"/>
                </a:solidFill>
                <a:latin typeface="Arial"/>
                <a:ea typeface="Arial"/>
                <a:cs typeface="Arial"/>
                <a:sym typeface="Arial"/>
              </a:rPr>
              <a:t>times during the clerkship including: </a:t>
            </a:r>
            <a:endParaRPr/>
          </a:p>
          <a:p>
            <a:pPr marL="457200" marR="47625" lvl="0" indent="0" algn="just" rtl="0">
              <a:lnSpc>
                <a:spcPct val="115000"/>
              </a:lnSpc>
              <a:spcBef>
                <a:spcPts val="5"/>
              </a:spcBef>
              <a:spcAft>
                <a:spcPts val="0"/>
              </a:spcAft>
              <a:buNone/>
            </a:pPr>
            <a:r>
              <a:rPr lang="en-US" sz="1800">
                <a:solidFill>
                  <a:schemeClr val="dk1"/>
                </a:solidFill>
                <a:latin typeface="Arial"/>
                <a:ea typeface="Arial"/>
                <a:cs typeface="Arial"/>
                <a:sym typeface="Arial"/>
              </a:rPr>
              <a:t>EITHER </a:t>
            </a:r>
            <a:r>
              <a:rPr lang="en-US" sz="1800" u="sng">
                <a:solidFill>
                  <a:schemeClr val="dk1"/>
                </a:solidFill>
                <a:latin typeface="Arial"/>
                <a:ea typeface="Arial"/>
                <a:cs typeface="Arial"/>
                <a:sym typeface="Arial"/>
              </a:rPr>
              <a:t>one weekend 24-hour call</a:t>
            </a:r>
            <a:r>
              <a:rPr lang="en-US" sz="1800">
                <a:solidFill>
                  <a:schemeClr val="dk1"/>
                </a:solidFill>
                <a:latin typeface="Arial"/>
                <a:ea typeface="Arial"/>
                <a:cs typeface="Arial"/>
                <a:sym typeface="Arial"/>
              </a:rPr>
              <a:t> OR </a:t>
            </a:r>
            <a:r>
              <a:rPr lang="en-US" sz="1800" u="sng">
                <a:solidFill>
                  <a:schemeClr val="dk1"/>
                </a:solidFill>
                <a:latin typeface="Arial"/>
                <a:ea typeface="Arial"/>
                <a:cs typeface="Arial"/>
                <a:sym typeface="Arial"/>
              </a:rPr>
              <a:t>two weekend 12-hour call shifts</a:t>
            </a:r>
            <a:r>
              <a:rPr lang="en-US" sz="1800">
                <a:solidFill>
                  <a:schemeClr val="dk1"/>
                </a:solidFill>
                <a:latin typeface="Arial"/>
                <a:ea typeface="Arial"/>
                <a:cs typeface="Arial"/>
                <a:sym typeface="Arial"/>
              </a:rPr>
              <a:t> with at least one of those two shifts overnight.</a:t>
            </a:r>
            <a:endParaRPr sz="18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r>
              <a:rPr lang="en-US" sz="2000">
                <a:solidFill>
                  <a:schemeClr val="dk1"/>
                </a:solidFill>
                <a:latin typeface="Times New Roman"/>
                <a:ea typeface="Times New Roman"/>
                <a:cs typeface="Times New Roman"/>
                <a:sym typeface="Times New Roman"/>
              </a:rPr>
              <a:t> </a:t>
            </a:r>
            <a:endParaRPr/>
          </a:p>
          <a:p>
            <a:pPr marL="0" marR="0" lvl="0" indent="0" algn="just" rtl="0">
              <a:lnSpc>
                <a:spcPct val="115000"/>
              </a:lnSpc>
              <a:spcBef>
                <a:spcPts val="0"/>
              </a:spcBef>
              <a:spcAft>
                <a:spcPts val="0"/>
              </a:spcAft>
              <a:buNone/>
            </a:pPr>
            <a:r>
              <a:rPr lang="en-US" sz="1800">
                <a:solidFill>
                  <a:srgbClr val="000000"/>
                </a:solidFill>
                <a:latin typeface="Arial"/>
                <a:ea typeface="Arial"/>
                <a:cs typeface="Arial"/>
                <a:sym typeface="Arial"/>
              </a:rPr>
              <a:t>Weeknight calls are scheduled </a:t>
            </a:r>
            <a:r>
              <a:rPr lang="en-US" sz="1800">
                <a:solidFill>
                  <a:schemeClr val="dk1"/>
                </a:solidFill>
                <a:latin typeface="Arial"/>
                <a:ea typeface="Arial"/>
                <a:cs typeface="Arial"/>
                <a:sym typeface="Arial"/>
              </a:rPr>
              <a:t>to occur on the same day as routine daytime clinical activities and do not replace a usual daytime assignment. </a:t>
            </a:r>
            <a:endParaRPr sz="1800">
              <a:solidFill>
                <a:schemeClr val="dk1"/>
              </a:solidFill>
              <a:latin typeface="Calibri"/>
              <a:ea typeface="Calibri"/>
              <a:cs typeface="Calibri"/>
              <a:sym typeface="Calibri"/>
            </a:endParaRPr>
          </a:p>
          <a:p>
            <a:pPr marL="0" marR="0" lvl="0" indent="457200" algn="l" rtl="0">
              <a:lnSpc>
                <a:spcPct val="115000"/>
              </a:lnSpc>
              <a:spcBef>
                <a:spcPts val="0"/>
              </a:spcBef>
              <a:spcAft>
                <a:spcPts val="0"/>
              </a:spcAft>
              <a:buNone/>
            </a:pPr>
            <a:r>
              <a:rPr lang="en-US" sz="1800" b="1">
                <a:solidFill>
                  <a:schemeClr val="dk1"/>
                </a:solidFill>
                <a:latin typeface="Arial"/>
                <a:ea typeface="Arial"/>
                <a:cs typeface="Arial"/>
                <a:sym typeface="Arial"/>
              </a:rPr>
              <a:t> </a:t>
            </a:r>
            <a:r>
              <a:rPr lang="en-US" sz="1800">
                <a:solidFill>
                  <a:srgbClr val="000000"/>
                </a:solidFill>
                <a:latin typeface="Arial"/>
                <a:ea typeface="Arial"/>
                <a:cs typeface="Arial"/>
                <a:sym typeface="Arial"/>
              </a:rPr>
              <a:t>.</a:t>
            </a:r>
            <a:endParaRPr sz="1800">
              <a:solidFill>
                <a:schemeClr val="dk1"/>
              </a:solidFill>
              <a:latin typeface="Calibri"/>
              <a:ea typeface="Calibri"/>
              <a:cs typeface="Calibri"/>
              <a:sym typeface="Calibri"/>
            </a:endParaRPr>
          </a:p>
          <a:p>
            <a:pPr marL="0" marR="0" lvl="0" indent="0" algn="l" rtl="0">
              <a:lnSpc>
                <a:spcPct val="115000"/>
              </a:lnSpc>
              <a:spcBef>
                <a:spcPts val="90"/>
              </a:spcBef>
              <a:spcAft>
                <a:spcPts val="0"/>
              </a:spcAft>
              <a:buNone/>
            </a:pPr>
            <a:r>
              <a:rPr lang="en-US" sz="2000">
                <a:solidFill>
                  <a:srgbClr val="000000"/>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r>
              <a:rPr lang="en-US" sz="1800" b="1" i="1" u="sng">
                <a:solidFill>
                  <a:srgbClr val="006600"/>
                </a:solidFill>
                <a:highlight>
                  <a:srgbClr val="FFFFFF"/>
                </a:highlight>
                <a:latin typeface="Arial"/>
                <a:ea typeface="Arial"/>
                <a:cs typeface="Arial"/>
                <a:sym typeface="Arial"/>
              </a:rPr>
              <a:t>Night Float System</a:t>
            </a:r>
            <a:endParaRPr sz="1800">
              <a:solidFill>
                <a:schemeClr val="dk1"/>
              </a:solidFill>
              <a:latin typeface="Calibri"/>
              <a:ea typeface="Calibri"/>
              <a:cs typeface="Calibri"/>
              <a:sym typeface="Calibri"/>
            </a:endParaRPr>
          </a:p>
          <a:p>
            <a:pPr marL="457200" marR="186690" lvl="0" indent="0" algn="just" rtl="0">
              <a:lnSpc>
                <a:spcPct val="115000"/>
              </a:lnSpc>
              <a:spcBef>
                <a:spcPts val="0"/>
              </a:spcBef>
              <a:spcAft>
                <a:spcPts val="0"/>
              </a:spcAft>
              <a:buNone/>
            </a:pPr>
            <a:r>
              <a:rPr lang="en-US" sz="1800">
                <a:solidFill>
                  <a:schemeClr val="dk1"/>
                </a:solidFill>
                <a:latin typeface="Arial"/>
                <a:ea typeface="Arial"/>
                <a:cs typeface="Arial"/>
                <a:sym typeface="Arial"/>
              </a:rPr>
              <a:t>N</a:t>
            </a:r>
            <a:r>
              <a:rPr lang="en-US" sz="1800">
                <a:solidFill>
                  <a:srgbClr val="000000"/>
                </a:solidFill>
                <a:latin typeface="Arial"/>
                <a:ea typeface="Arial"/>
                <a:cs typeface="Arial"/>
                <a:sym typeface="Arial"/>
              </a:rPr>
              <a:t>ight-float will consist of a minimum of </a:t>
            </a:r>
            <a:r>
              <a:rPr lang="en-US" sz="1800">
                <a:solidFill>
                  <a:schemeClr val="dk1"/>
                </a:solidFill>
                <a:latin typeface="Arial"/>
                <a:ea typeface="Arial"/>
                <a:cs typeface="Arial"/>
                <a:sym typeface="Arial"/>
              </a:rPr>
              <a:t>3 and no more than 4 consecutive weeknight (Sun-Thurs) calls*. These clinical hours are instead of usual daytime hours. </a:t>
            </a:r>
            <a:r>
              <a:rPr lang="en-US" sz="1800">
                <a:solidFill>
                  <a:srgbClr val="000000"/>
                </a:solidFill>
                <a:latin typeface="Arial"/>
                <a:ea typeface="Arial"/>
                <a:cs typeface="Arial"/>
                <a:sym typeface="Arial"/>
              </a:rPr>
              <a:t>Students are expected to be present throughout </a:t>
            </a:r>
            <a:r>
              <a:rPr lang="en-US" sz="1800">
                <a:solidFill>
                  <a:schemeClr val="dk1"/>
                </a:solidFill>
                <a:latin typeface="Arial"/>
                <a:ea typeface="Arial"/>
                <a:cs typeface="Arial"/>
                <a:sym typeface="Arial"/>
              </a:rPr>
              <a:t>the shift</a:t>
            </a:r>
            <a:r>
              <a:rPr lang="en-US" sz="1800">
                <a:solidFill>
                  <a:srgbClr val="000000"/>
                </a:solidFill>
                <a:latin typeface="Arial"/>
                <a:ea typeface="Arial"/>
                <a:cs typeface="Arial"/>
                <a:sym typeface="Arial"/>
              </a:rPr>
              <a:t> and participate in patient report activities at the beginning and end of each night-float shift. </a:t>
            </a:r>
            <a:r>
              <a:rPr lang="en-US" sz="2000">
                <a:solidFill>
                  <a:srgbClr val="000000"/>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457200" marR="68580" lvl="0" indent="0" algn="just" rtl="0">
              <a:lnSpc>
                <a:spcPct val="115000"/>
              </a:lnSpc>
              <a:spcBef>
                <a:spcPts val="0"/>
              </a:spcBef>
              <a:spcAft>
                <a:spcPts val="0"/>
              </a:spcAft>
              <a:buNone/>
            </a:pPr>
            <a:r>
              <a:rPr lang="en-US" sz="1800">
                <a:solidFill>
                  <a:schemeClr val="dk1"/>
                </a:solidFill>
                <a:latin typeface="Arial"/>
                <a:ea typeface="Arial"/>
                <a:cs typeface="Arial"/>
                <a:sym typeface="Arial"/>
              </a:rPr>
              <a:t>Students will also be required to do two weekend calls during the remainder of the clerkship. In fairness to all students, call assignments for each student will include EITHER one weekend 24-hour call (counts as two call shifts) OR two weekend 12-hour call shifts with at least one of those two shifts overnight.</a:t>
            </a:r>
            <a:r>
              <a:rPr lang="en-US" sz="1800" b="1">
                <a:solidFill>
                  <a:schemeClr val="dk1"/>
                </a:solidFill>
                <a:latin typeface="Arial"/>
                <a:ea typeface="Arial"/>
                <a:cs typeface="Arial"/>
                <a:sym typeface="Arial"/>
              </a:rPr>
              <a:t> </a:t>
            </a:r>
            <a:endParaRPr sz="1800">
              <a:solidFill>
                <a:schemeClr val="dk1"/>
              </a:solidFill>
              <a:latin typeface="Calibri"/>
              <a:ea typeface="Calibri"/>
              <a:cs typeface="Calibri"/>
              <a:sym typeface="Calibri"/>
            </a:endParaRPr>
          </a:p>
          <a:p>
            <a:pPr marL="457200" marR="68580" lvl="0" indent="0" algn="just" rtl="0">
              <a:lnSpc>
                <a:spcPct val="115000"/>
              </a:lnSpc>
              <a:spcBef>
                <a:spcPts val="0"/>
              </a:spcBef>
              <a:spcAft>
                <a:spcPts val="0"/>
              </a:spcAft>
              <a:buNone/>
            </a:pPr>
            <a:r>
              <a:rPr lang="en-US" sz="1800">
                <a:solidFill>
                  <a:schemeClr val="dk1"/>
                </a:solidFill>
                <a:latin typeface="Arial"/>
                <a:ea typeface="Arial"/>
                <a:cs typeface="Arial"/>
                <a:sym typeface="Arial"/>
              </a:rPr>
              <a:t> </a:t>
            </a:r>
            <a:endParaRPr sz="1800">
              <a:solidFill>
                <a:schemeClr val="dk1"/>
              </a:solidFill>
              <a:latin typeface="Calibri"/>
              <a:ea typeface="Calibri"/>
              <a:cs typeface="Calibri"/>
              <a:sym typeface="Calibri"/>
            </a:endParaRPr>
          </a:p>
          <a:p>
            <a:pPr marL="457200" marR="68580" lvl="0" indent="0" algn="just" rtl="0">
              <a:lnSpc>
                <a:spcPct val="115000"/>
              </a:lnSpc>
              <a:spcBef>
                <a:spcPts val="0"/>
              </a:spcBef>
              <a:spcAft>
                <a:spcPts val="0"/>
              </a:spcAft>
              <a:buNone/>
            </a:pPr>
            <a:r>
              <a:rPr lang="en-US" sz="1800">
                <a:solidFill>
                  <a:schemeClr val="dk1"/>
                </a:solidFill>
                <a:latin typeface="Arial"/>
                <a:ea typeface="Arial"/>
                <a:cs typeface="Arial"/>
                <a:sym typeface="Arial"/>
              </a:rPr>
              <a:t>*Students may be responsible for participating in their two weekend shifts sequentially in conjunction with their night-float requirement, for a maximum of up to 6 consecutive nights total. (If this occurs, it comprises their entire clerkship call requirement within one week.)</a:t>
            </a:r>
            <a:endParaRPr sz="1800">
              <a:solidFill>
                <a:schemeClr val="dk1"/>
              </a:solidFill>
              <a:latin typeface="Calibri"/>
              <a:ea typeface="Calibri"/>
              <a:cs typeface="Calibri"/>
              <a:sym typeface="Calibri"/>
            </a:endParaRPr>
          </a:p>
          <a:p>
            <a:pPr marL="457200" marR="68580" lvl="0" indent="0" algn="l" rtl="0">
              <a:lnSpc>
                <a:spcPct val="115000"/>
              </a:lnSpc>
              <a:spcBef>
                <a:spcPts val="0"/>
              </a:spcBef>
              <a:spcAft>
                <a:spcPts val="0"/>
              </a:spcAft>
              <a:buNone/>
            </a:pPr>
            <a:r>
              <a:rPr lang="en-US" sz="1800">
                <a:solidFill>
                  <a:schemeClr val="dk1"/>
                </a:solidFill>
                <a:latin typeface="Arial"/>
                <a:ea typeface="Arial"/>
                <a:cs typeface="Arial"/>
                <a:sym typeface="Arial"/>
              </a:rPr>
              <a:t> </a:t>
            </a:r>
            <a:endParaRPr sz="1800">
              <a:solidFill>
                <a:schemeClr val="dk1"/>
              </a:solidFill>
              <a:latin typeface="Calibri"/>
              <a:ea typeface="Calibri"/>
              <a:cs typeface="Calibri"/>
              <a:sym typeface="Calibri"/>
            </a:endParaRPr>
          </a:p>
          <a:p>
            <a:pPr marL="0" marR="0" lvl="0" indent="457200" algn="l" rtl="0">
              <a:lnSpc>
                <a:spcPct val="115000"/>
              </a:lnSpc>
              <a:spcBef>
                <a:spcPts val="0"/>
              </a:spcBef>
              <a:spcAft>
                <a:spcPts val="0"/>
              </a:spcAft>
              <a:buNone/>
            </a:pPr>
            <a:r>
              <a:rPr lang="en-US" sz="1800" b="1">
                <a:solidFill>
                  <a:srgbClr val="000000"/>
                </a:solidFill>
                <a:latin typeface="Arial"/>
                <a:ea typeface="Arial"/>
                <a:cs typeface="Arial"/>
                <a:sym typeface="Arial"/>
              </a:rPr>
              <a:t> </a:t>
            </a:r>
            <a:endParaRPr sz="1800">
              <a:solidFill>
                <a:schemeClr val="dk1"/>
              </a:solidFill>
              <a:latin typeface="Calibri"/>
              <a:ea typeface="Calibri"/>
              <a:cs typeface="Calibri"/>
              <a:sym typeface="Calibri"/>
            </a:endParaRPr>
          </a:p>
          <a:p>
            <a:pPr marL="0" marR="0" lvl="0" indent="457200" algn="l" rtl="0">
              <a:lnSpc>
                <a:spcPct val="115000"/>
              </a:lnSpc>
              <a:spcBef>
                <a:spcPts val="0"/>
              </a:spcBef>
              <a:spcAft>
                <a:spcPts val="0"/>
              </a:spcAft>
              <a:buNone/>
            </a:pPr>
            <a:r>
              <a:rPr lang="en-US" sz="1800" b="1" u="sng">
                <a:solidFill>
                  <a:srgbClr val="000000"/>
                </a:solidFill>
                <a:latin typeface="Arial"/>
                <a:ea typeface="Arial"/>
                <a:cs typeface="Arial"/>
                <a:sym typeface="Arial"/>
              </a:rPr>
              <a:t>The schedule for NIGHT FLOAT is as follows:</a:t>
            </a: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rgbClr val="000000"/>
              </a:buClr>
              <a:buSzPts val="1800"/>
              <a:buFont typeface="Arial"/>
              <a:buChar char="●"/>
            </a:pPr>
            <a:r>
              <a:rPr lang="en-US" sz="1800" b="1">
                <a:solidFill>
                  <a:srgbClr val="000000"/>
                </a:solidFill>
                <a:latin typeface="Arial"/>
                <a:ea typeface="Arial"/>
                <a:cs typeface="Arial"/>
                <a:sym typeface="Arial"/>
              </a:rPr>
              <a:t>Sunday through Thursday</a:t>
            </a:r>
            <a:r>
              <a:rPr lang="en-US" sz="1800" b="1">
                <a:solidFill>
                  <a:schemeClr val="dk1"/>
                </a:solidFill>
                <a:latin typeface="Arial"/>
                <a:ea typeface="Arial"/>
                <a:cs typeface="Arial"/>
                <a:sym typeface="Arial"/>
              </a:rPr>
              <a:t> </a:t>
            </a:r>
            <a:r>
              <a:rPr lang="en-US" sz="1800">
                <a:solidFill>
                  <a:srgbClr val="000000"/>
                </a:solidFill>
                <a:latin typeface="Arial"/>
                <a:ea typeface="Arial"/>
                <a:cs typeface="Arial"/>
                <a:sym typeface="Arial"/>
              </a:rPr>
              <a:t>–</a:t>
            </a:r>
            <a:r>
              <a:rPr lang="en-US" sz="1800" b="1">
                <a:solidFill>
                  <a:srgbClr val="000000"/>
                </a:solidFill>
                <a:latin typeface="Arial"/>
                <a:ea typeface="Arial"/>
                <a:cs typeface="Arial"/>
                <a:sym typeface="Arial"/>
              </a:rPr>
              <a:t> minimum of 3, maximum of 4 sequential</a:t>
            </a:r>
            <a:r>
              <a:rPr lang="en-US" sz="1800" b="1">
                <a:solidFill>
                  <a:schemeClr val="dk1"/>
                </a:solidFill>
                <a:latin typeface="Arial"/>
                <a:ea typeface="Arial"/>
                <a:cs typeface="Arial"/>
                <a:sym typeface="Arial"/>
              </a:rPr>
              <a:t> nights</a:t>
            </a:r>
            <a:r>
              <a:rPr lang="en-US" sz="1800">
                <a:solidFill>
                  <a:schemeClr val="dk1"/>
                </a:solidFill>
                <a:latin typeface="Arial"/>
                <a:ea typeface="Arial"/>
                <a:cs typeface="Arial"/>
                <a:sym typeface="Arial"/>
              </a:rPr>
              <a:t>; </a:t>
            </a:r>
            <a:r>
              <a:rPr lang="en-US" sz="1800">
                <a:solidFill>
                  <a:srgbClr val="000000"/>
                </a:solidFill>
                <a:latin typeface="Arial"/>
                <a:ea typeface="Arial"/>
                <a:cs typeface="Arial"/>
                <a:sym typeface="Arial"/>
              </a:rPr>
              <a:t>call starts at evening sign-out and ends after morning report.</a:t>
            </a:r>
            <a:endParaRPr sz="18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r>
              <a:rPr lang="en-US" sz="1800" b="1">
                <a:solidFill>
                  <a:schemeClr val="dk1"/>
                </a:solidFill>
                <a:latin typeface="Arial"/>
                <a:ea typeface="Arial"/>
                <a:cs typeface="Arial"/>
                <a:sym typeface="Arial"/>
              </a:rPr>
              <a:t>AND:</a:t>
            </a: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Arial"/>
              <a:buChar char="●"/>
            </a:pPr>
            <a:r>
              <a:rPr lang="en-US" sz="1800" u="sng">
                <a:solidFill>
                  <a:schemeClr val="dk1"/>
                </a:solidFill>
                <a:latin typeface="Arial"/>
                <a:ea typeface="Arial"/>
                <a:cs typeface="Arial"/>
                <a:sym typeface="Arial"/>
              </a:rPr>
              <a:t>EITHER</a:t>
            </a:r>
            <a:endParaRPr sz="18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r>
              <a:rPr lang="en-US" sz="1800" b="1">
                <a:solidFill>
                  <a:schemeClr val="dk1"/>
                </a:solidFill>
                <a:latin typeface="Arial"/>
                <a:ea typeface="Arial"/>
                <a:cs typeface="Arial"/>
                <a:sym typeface="Arial"/>
              </a:rPr>
              <a:t>ONE </a:t>
            </a:r>
            <a:r>
              <a:rPr lang="en-US" sz="1800" b="1">
                <a:solidFill>
                  <a:srgbClr val="000000"/>
                </a:solidFill>
                <a:latin typeface="Arial"/>
                <a:ea typeface="Arial"/>
                <a:cs typeface="Arial"/>
                <a:sym typeface="Arial"/>
              </a:rPr>
              <a:t>Saturday 24hr call </a:t>
            </a:r>
            <a:r>
              <a:rPr lang="en-US" sz="1800">
                <a:solidFill>
                  <a:schemeClr val="dk1"/>
                </a:solidFill>
                <a:latin typeface="Arial"/>
                <a:ea typeface="Arial"/>
                <a:cs typeface="Arial"/>
                <a:sym typeface="Arial"/>
              </a:rPr>
              <a:t>-- </a:t>
            </a:r>
            <a:r>
              <a:rPr lang="en-US" sz="1800">
                <a:solidFill>
                  <a:srgbClr val="000000"/>
                </a:solidFill>
                <a:latin typeface="Arial"/>
                <a:ea typeface="Arial"/>
                <a:cs typeface="Arial"/>
                <a:sym typeface="Arial"/>
              </a:rPr>
              <a:t>call starts at morning report on Saturday and ends at morning report on Sunday</a:t>
            </a: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Arial"/>
              <a:buChar char="●"/>
            </a:pPr>
            <a:r>
              <a:rPr lang="en-US" sz="1800" u="sng">
                <a:solidFill>
                  <a:schemeClr val="dk1"/>
                </a:solidFill>
                <a:latin typeface="Arial"/>
                <a:ea typeface="Arial"/>
                <a:cs typeface="Arial"/>
                <a:sym typeface="Arial"/>
              </a:rPr>
              <a:t>OR</a:t>
            </a:r>
            <a:endParaRPr sz="18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r>
              <a:rPr lang="en-US" sz="1800" b="1">
                <a:solidFill>
                  <a:schemeClr val="dk1"/>
                </a:solidFill>
                <a:latin typeface="Arial"/>
                <a:ea typeface="Arial"/>
                <a:cs typeface="Arial"/>
                <a:sym typeface="Arial"/>
              </a:rPr>
              <a:t>TWO of the following weekend shifts, with at least one of them overnight:</a:t>
            </a:r>
            <a:endParaRPr sz="180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r>
              <a:rPr lang="en-US" sz="2000">
                <a:solidFill>
                  <a:schemeClr val="dk1"/>
                </a:solidFill>
                <a:latin typeface="Times New Roman"/>
                <a:ea typeface="Times New Roman"/>
                <a:cs typeface="Times New Roman"/>
                <a:sym typeface="Times New Roman"/>
              </a:rPr>
              <a:t> </a:t>
            </a:r>
            <a:endParaRPr sz="18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r>
              <a:rPr lang="en-US" sz="1800" b="1">
                <a:solidFill>
                  <a:schemeClr val="dk1"/>
                </a:solidFill>
                <a:latin typeface="Arial"/>
                <a:ea typeface="Arial"/>
                <a:cs typeface="Arial"/>
                <a:sym typeface="Arial"/>
              </a:rPr>
              <a:t>*</a:t>
            </a:r>
            <a:r>
              <a:rPr lang="en-US" sz="1800" b="1">
                <a:solidFill>
                  <a:srgbClr val="000000"/>
                </a:solidFill>
                <a:latin typeface="Arial"/>
                <a:ea typeface="Arial"/>
                <a:cs typeface="Arial"/>
                <a:sym typeface="Arial"/>
              </a:rPr>
              <a:t>Friday </a:t>
            </a:r>
            <a:r>
              <a:rPr lang="en-US" sz="1800">
                <a:solidFill>
                  <a:srgbClr val="000000"/>
                </a:solidFill>
                <a:latin typeface="Arial"/>
                <a:ea typeface="Arial"/>
                <a:cs typeface="Arial"/>
                <a:sym typeface="Arial"/>
              </a:rPr>
              <a:t>– call starts at afternoon/evening turnover. Ends Saturday a.m., after morning report</a:t>
            </a:r>
            <a:endParaRPr sz="18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r>
              <a:rPr lang="en-US" sz="1800" b="1">
                <a:solidFill>
                  <a:schemeClr val="dk1"/>
                </a:solidFill>
                <a:latin typeface="Arial"/>
                <a:ea typeface="Arial"/>
                <a:cs typeface="Arial"/>
                <a:sym typeface="Arial"/>
              </a:rPr>
              <a:t>*Saturday day call –</a:t>
            </a:r>
            <a:r>
              <a:rPr lang="en-US" sz="1800">
                <a:solidFill>
                  <a:schemeClr val="dk1"/>
                </a:solidFill>
                <a:latin typeface="Arial"/>
                <a:ea typeface="Arial"/>
                <a:cs typeface="Arial"/>
                <a:sym typeface="Arial"/>
              </a:rPr>
              <a:t> call starts at morning report on Saturday and ends by 10 pm Saturday.</a:t>
            </a:r>
            <a:endParaRPr sz="18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r>
              <a:rPr lang="en-US" sz="1800" b="1">
                <a:solidFill>
                  <a:schemeClr val="dk1"/>
                </a:solidFill>
                <a:latin typeface="Arial"/>
                <a:ea typeface="Arial"/>
                <a:cs typeface="Arial"/>
                <a:sym typeface="Arial"/>
              </a:rPr>
              <a:t>*Saturday night call – </a:t>
            </a:r>
            <a:r>
              <a:rPr lang="en-US" sz="1800">
                <a:solidFill>
                  <a:schemeClr val="dk1"/>
                </a:solidFill>
                <a:latin typeface="Arial"/>
                <a:ea typeface="Arial"/>
                <a:cs typeface="Arial"/>
                <a:sym typeface="Arial"/>
              </a:rPr>
              <a:t>call starts at afternoon/evening report on Saturday and ends Sunday morning after morning report.</a:t>
            </a:r>
            <a:endParaRPr sz="1800">
              <a:solidFill>
                <a:schemeClr val="dk1"/>
              </a:solidFill>
              <a:latin typeface="Calibri"/>
              <a:ea typeface="Calibri"/>
              <a:cs typeface="Calibri"/>
              <a:sym typeface="Calibri"/>
            </a:endParaRPr>
          </a:p>
          <a:p>
            <a:pPr marL="457200" marR="215900" lvl="0" indent="0" algn="l" rtl="0">
              <a:lnSpc>
                <a:spcPct val="115000"/>
              </a:lnSpc>
              <a:spcBef>
                <a:spcPts val="0"/>
              </a:spcBef>
              <a:spcAft>
                <a:spcPts val="0"/>
              </a:spcAft>
              <a:buNone/>
            </a:pPr>
            <a:r>
              <a:rPr lang="en-US" sz="1800" b="1">
                <a:solidFill>
                  <a:schemeClr val="dk1"/>
                </a:solidFill>
                <a:latin typeface="Arial"/>
                <a:ea typeface="Arial"/>
                <a:cs typeface="Arial"/>
                <a:sym typeface="Arial"/>
              </a:rPr>
              <a:t>*</a:t>
            </a:r>
            <a:r>
              <a:rPr lang="en-US" sz="1800" b="1">
                <a:solidFill>
                  <a:srgbClr val="000000"/>
                </a:solidFill>
                <a:latin typeface="Arial"/>
                <a:ea typeface="Arial"/>
                <a:cs typeface="Arial"/>
                <a:sym typeface="Arial"/>
              </a:rPr>
              <a:t>Sunday </a:t>
            </a:r>
            <a:r>
              <a:rPr lang="en-US" sz="1800">
                <a:solidFill>
                  <a:srgbClr val="000000"/>
                </a:solidFill>
                <a:latin typeface="Arial"/>
                <a:ea typeface="Arial"/>
                <a:cs typeface="Arial"/>
                <a:sym typeface="Arial"/>
              </a:rPr>
              <a:t>– call starts at morning report and ends</a:t>
            </a:r>
            <a:r>
              <a:rPr lang="en-US" sz="1800">
                <a:solidFill>
                  <a:schemeClr val="dk1"/>
                </a:solidFill>
                <a:highlight>
                  <a:srgbClr val="FFFFFF"/>
                </a:highlight>
                <a:latin typeface="Arial"/>
                <a:ea typeface="Arial"/>
                <a:cs typeface="Arial"/>
                <a:sym typeface="Arial"/>
              </a:rPr>
              <a:t> </a:t>
            </a:r>
            <a:r>
              <a:rPr lang="en-US" sz="1800">
                <a:solidFill>
                  <a:schemeClr val="dk1"/>
                </a:solidFill>
                <a:latin typeface="Arial"/>
                <a:ea typeface="Arial"/>
                <a:cs typeface="Arial"/>
                <a:sym typeface="Arial"/>
              </a:rPr>
              <a:t>when the night-float team arrives for duty and patient report has been transferred to that team (</a:t>
            </a:r>
            <a:r>
              <a:rPr lang="en-US" sz="1800">
                <a:solidFill>
                  <a:srgbClr val="000000"/>
                </a:solidFill>
                <a:latin typeface="Arial"/>
                <a:ea typeface="Arial"/>
                <a:cs typeface="Arial"/>
                <a:sym typeface="Arial"/>
              </a:rPr>
              <a:t>no later than 7pm)</a:t>
            </a:r>
            <a:r>
              <a:rPr lang="en-US" sz="1800">
                <a:solidFill>
                  <a:schemeClr val="dk1"/>
                </a:solidFill>
                <a:latin typeface="Arial"/>
                <a:ea typeface="Arial"/>
                <a:cs typeface="Arial"/>
                <a:sym typeface="Arial"/>
              </a:rPr>
              <a:t>.</a:t>
            </a:r>
            <a:endParaRPr sz="18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r>
              <a:rPr lang="en-US" sz="1800">
                <a:solidFill>
                  <a:srgbClr val="000000"/>
                </a:solidFill>
                <a:highlight>
                  <a:srgbClr val="00FF00"/>
                </a:highlight>
                <a:latin typeface="Arial"/>
                <a:ea typeface="Arial"/>
                <a:cs typeface="Arial"/>
                <a:sym typeface="Arial"/>
              </a:rPr>
              <a:t> </a:t>
            </a:r>
            <a:endParaRPr sz="1800">
              <a:solidFill>
                <a:schemeClr val="dk1"/>
              </a:solidFill>
              <a:latin typeface="Calibri"/>
              <a:ea typeface="Calibri"/>
              <a:cs typeface="Calibri"/>
              <a:sym typeface="Calibri"/>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3"/>
          <p:cNvSpPr txBox="1">
            <a:spLocks noGrp="1"/>
          </p:cNvSpPr>
          <p:nvPr>
            <p:ph type="title"/>
          </p:nvPr>
        </p:nvSpPr>
        <p:spPr>
          <a:xfrm>
            <a:off x="779116" y="755816"/>
            <a:ext cx="7629600" cy="435600"/>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Clr>
                <a:srgbClr val="007D57"/>
              </a:buClr>
              <a:buSzPts val="2800"/>
              <a:buFont typeface="Arial"/>
              <a:buNone/>
            </a:pPr>
            <a:r>
              <a:rPr lang="en-US" sz="2800" b="1" i="0" u="none" strike="noStrike" cap="none" dirty="0">
                <a:solidFill>
                  <a:srgbClr val="007D57"/>
                </a:solidFill>
                <a:latin typeface="Arial"/>
                <a:ea typeface="Arial"/>
                <a:cs typeface="Arial"/>
                <a:sym typeface="Arial"/>
              </a:rPr>
              <a:t>ROUNDING/CALL POLICY</a:t>
            </a:r>
            <a:endParaRPr sz="2800" b="0" i="0" u="none" strike="noStrike" cap="none" dirty="0">
              <a:solidFill>
                <a:schemeClr val="dk1"/>
              </a:solidFill>
              <a:latin typeface="Arial"/>
              <a:ea typeface="Arial"/>
              <a:cs typeface="Arial"/>
              <a:sym typeface="Arial"/>
            </a:endParaRPr>
          </a:p>
        </p:txBody>
      </p:sp>
      <p:sp>
        <p:nvSpPr>
          <p:cNvPr id="99" name="Google Shape;99;p13"/>
          <p:cNvSpPr txBox="1">
            <a:spLocks noGrp="1"/>
          </p:cNvSpPr>
          <p:nvPr>
            <p:ph type="sldNum" idx="12"/>
          </p:nvPr>
        </p:nvSpPr>
        <p:spPr>
          <a:xfrm>
            <a:off x="8313166" y="6190869"/>
            <a:ext cx="191100" cy="163800"/>
          </a:xfrm>
          <a:prstGeom prst="rect">
            <a:avLst/>
          </a:prstGeom>
          <a:noFill/>
          <a:ln>
            <a:noFill/>
          </a:ln>
        </p:spPr>
        <p:txBody>
          <a:bodyPr spcFirstLastPara="1" wrap="square" lIns="0" tIns="0" rIns="0" bIns="0" anchor="t" anchorCtr="0">
            <a:noAutofit/>
          </a:bodyPr>
          <a:lstStyle/>
          <a:p>
            <a:pPr marL="95250" marR="0" lvl="0" indent="0" algn="l" rtl="0">
              <a:lnSpc>
                <a:spcPct val="100000"/>
              </a:lnSpc>
              <a:spcBef>
                <a:spcPts val="0"/>
              </a:spcBef>
              <a:spcAft>
                <a:spcPts val="0"/>
              </a:spcAft>
              <a:buNone/>
            </a:pPr>
            <a:fld id="{00000000-1234-1234-1234-123412341234}" type="slidenum">
              <a:rPr lang="en-US" sz="1000" b="1">
                <a:solidFill>
                  <a:srgbClr val="007D57"/>
                </a:solidFill>
                <a:latin typeface="Arial"/>
                <a:ea typeface="Arial"/>
                <a:cs typeface="Arial"/>
                <a:sym typeface="Arial"/>
              </a:rPr>
              <a:t>7</a:t>
            </a:fld>
            <a:endParaRPr sz="1000">
              <a:solidFill>
                <a:schemeClr val="dk1"/>
              </a:solidFill>
              <a:latin typeface="Arial"/>
              <a:ea typeface="Arial"/>
              <a:cs typeface="Arial"/>
              <a:sym typeface="Arial"/>
            </a:endParaRPr>
          </a:p>
        </p:txBody>
      </p:sp>
      <p:sp>
        <p:nvSpPr>
          <p:cNvPr id="100" name="Google Shape;100;p13"/>
          <p:cNvSpPr txBox="1"/>
          <p:nvPr/>
        </p:nvSpPr>
        <p:spPr>
          <a:xfrm>
            <a:off x="838200" y="1752000"/>
            <a:ext cx="7589400" cy="3168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400" b="1" u="sng">
                <a:solidFill>
                  <a:srgbClr val="C00000"/>
                </a:solidFill>
                <a:latin typeface="Calibri"/>
                <a:ea typeface="Calibri"/>
                <a:cs typeface="Calibri"/>
                <a:sym typeface="Calibri"/>
              </a:rPr>
              <a:t>STUDENT WORK HOURS</a:t>
            </a:r>
            <a:endParaRPr/>
          </a:p>
          <a:p>
            <a:pPr marL="0" marR="0" lvl="0" indent="0" algn="l" rtl="0">
              <a:spcBef>
                <a:spcPts val="0"/>
              </a:spcBef>
              <a:spcAft>
                <a:spcPts val="0"/>
              </a:spcAft>
              <a:buNone/>
            </a:pPr>
            <a:endParaRPr sz="2000">
              <a:solidFill>
                <a:schemeClr val="dk1"/>
              </a:solidFill>
              <a:latin typeface="Tahoma"/>
              <a:ea typeface="Tahoma"/>
              <a:cs typeface="Tahoma"/>
              <a:sym typeface="Tahoma"/>
            </a:endParaRPr>
          </a:p>
          <a:p>
            <a:pPr marL="0" marR="0" lvl="0" indent="0" algn="l" rtl="0">
              <a:spcBef>
                <a:spcPts val="0"/>
              </a:spcBef>
              <a:spcAft>
                <a:spcPts val="0"/>
              </a:spcAft>
              <a:buNone/>
            </a:pPr>
            <a:r>
              <a:rPr lang="en-US" sz="2000">
                <a:solidFill>
                  <a:schemeClr val="dk1"/>
                </a:solidFill>
                <a:latin typeface="Tahoma"/>
                <a:ea typeface="Tahoma"/>
                <a:cs typeface="Tahoma"/>
                <a:sym typeface="Tahoma"/>
              </a:rPr>
              <a:t>CHM policy per SDC Student Guidebook and LCE Guide:</a:t>
            </a:r>
            <a:endParaRPr sz="2000">
              <a:solidFill>
                <a:schemeClr val="dk1"/>
              </a:solidFill>
              <a:latin typeface="Tahoma"/>
              <a:ea typeface="Tahoma"/>
              <a:cs typeface="Tahoma"/>
              <a:sym typeface="Tahoma"/>
            </a:endParaRPr>
          </a:p>
          <a:p>
            <a:pPr marL="342900" marR="0" lvl="0" indent="0" algn="l" rtl="0">
              <a:spcBef>
                <a:spcPts val="0"/>
              </a:spcBef>
              <a:spcAft>
                <a:spcPts val="0"/>
              </a:spcAft>
              <a:buNone/>
            </a:pPr>
            <a:endParaRPr/>
          </a:p>
          <a:p>
            <a:pPr marL="742950" marR="0" lvl="1" indent="-285750" algn="l" rtl="0">
              <a:lnSpc>
                <a:spcPct val="150000"/>
              </a:lnSpc>
              <a:spcBef>
                <a:spcPts val="0"/>
              </a:spcBef>
              <a:spcAft>
                <a:spcPts val="0"/>
              </a:spcAft>
              <a:buClr>
                <a:schemeClr val="dk1"/>
              </a:buClr>
              <a:buSzPts val="2000"/>
              <a:buFont typeface="Courier New"/>
              <a:buChar char="o"/>
            </a:pPr>
            <a:r>
              <a:rPr lang="en-US" sz="2000">
                <a:solidFill>
                  <a:schemeClr val="dk1"/>
                </a:solidFill>
                <a:latin typeface="Tahoma"/>
                <a:ea typeface="Tahoma"/>
                <a:cs typeface="Tahoma"/>
                <a:sym typeface="Tahoma"/>
              </a:rPr>
              <a:t>must be limited to 80 hours/week </a:t>
            </a:r>
            <a:r>
              <a:rPr lang="en-US" sz="2000" i="1">
                <a:solidFill>
                  <a:schemeClr val="dk1"/>
                </a:solidFill>
                <a:latin typeface="Tahoma"/>
                <a:ea typeface="Tahoma"/>
                <a:cs typeface="Tahoma"/>
                <a:sym typeface="Tahoma"/>
              </a:rPr>
              <a:t>averaged over 4 weeks</a:t>
            </a:r>
            <a:endParaRPr sz="2000" i="1">
              <a:solidFill>
                <a:schemeClr val="dk1"/>
              </a:solidFill>
              <a:latin typeface="Tahoma"/>
              <a:ea typeface="Tahoma"/>
              <a:cs typeface="Tahoma"/>
              <a:sym typeface="Tahoma"/>
            </a:endParaRPr>
          </a:p>
          <a:p>
            <a:pPr marL="742950" marR="0" lvl="1" indent="-285750" algn="l" rtl="0">
              <a:lnSpc>
                <a:spcPct val="150000"/>
              </a:lnSpc>
              <a:spcBef>
                <a:spcPts val="0"/>
              </a:spcBef>
              <a:spcAft>
                <a:spcPts val="0"/>
              </a:spcAft>
              <a:buClr>
                <a:schemeClr val="dk1"/>
              </a:buClr>
              <a:buSzPts val="2000"/>
              <a:buFont typeface="Courier New"/>
              <a:buChar char="o"/>
            </a:pPr>
            <a:r>
              <a:rPr lang="en-US" sz="2000">
                <a:solidFill>
                  <a:schemeClr val="dk1"/>
                </a:solidFill>
                <a:latin typeface="Tahoma"/>
                <a:ea typeface="Tahoma"/>
                <a:cs typeface="Tahoma"/>
                <a:sym typeface="Tahoma"/>
              </a:rPr>
              <a:t>1 day off in 7 </a:t>
            </a:r>
            <a:r>
              <a:rPr lang="en-US" sz="2000" i="1">
                <a:solidFill>
                  <a:schemeClr val="dk1"/>
                </a:solidFill>
                <a:latin typeface="Tahoma"/>
                <a:ea typeface="Tahoma"/>
                <a:cs typeface="Tahoma"/>
                <a:sym typeface="Tahoma"/>
              </a:rPr>
              <a:t>averaged over 4 weeks</a:t>
            </a:r>
            <a:endParaRPr sz="2000" i="1">
              <a:solidFill>
                <a:schemeClr val="dk1"/>
              </a:solidFill>
              <a:latin typeface="Tahoma"/>
              <a:ea typeface="Tahoma"/>
              <a:cs typeface="Tahoma"/>
              <a:sym typeface="Tahoma"/>
            </a:endParaRPr>
          </a:p>
          <a:p>
            <a:pPr marL="742950" marR="0" lvl="1" indent="-285750" algn="l" rtl="0">
              <a:lnSpc>
                <a:spcPct val="150000"/>
              </a:lnSpc>
              <a:spcBef>
                <a:spcPts val="0"/>
              </a:spcBef>
              <a:spcAft>
                <a:spcPts val="0"/>
              </a:spcAft>
              <a:buClr>
                <a:schemeClr val="dk1"/>
              </a:buClr>
              <a:buSzPts val="2000"/>
              <a:buFont typeface="Courier New"/>
              <a:buChar char="o"/>
            </a:pPr>
            <a:r>
              <a:rPr lang="en-US" sz="2000">
                <a:solidFill>
                  <a:schemeClr val="dk1"/>
                </a:solidFill>
                <a:latin typeface="Tahoma"/>
                <a:ea typeface="Tahoma"/>
                <a:cs typeface="Tahoma"/>
                <a:sym typeface="Tahoma"/>
              </a:rPr>
              <a:t>maximum 28 hours continuous responsibilities</a:t>
            </a:r>
            <a:endParaRPr sz="2000">
              <a:solidFill>
                <a:schemeClr val="dk1"/>
              </a:solidFill>
              <a:latin typeface="Tahoma"/>
              <a:ea typeface="Tahoma"/>
              <a:cs typeface="Tahoma"/>
              <a:sym typeface="Tahoma"/>
            </a:endParaRPr>
          </a:p>
          <a:p>
            <a:pPr marL="742950" marR="0" lvl="1" indent="-285750" algn="l" rtl="0">
              <a:lnSpc>
                <a:spcPct val="150000"/>
              </a:lnSpc>
              <a:spcBef>
                <a:spcPts val="0"/>
              </a:spcBef>
              <a:spcAft>
                <a:spcPts val="0"/>
              </a:spcAft>
              <a:buClr>
                <a:schemeClr val="dk1"/>
              </a:buClr>
              <a:buSzPts val="2000"/>
              <a:buFont typeface="Courier New"/>
              <a:buChar char="o"/>
            </a:pPr>
            <a:r>
              <a:rPr lang="en-US" sz="2000">
                <a:solidFill>
                  <a:schemeClr val="dk1"/>
                </a:solidFill>
                <a:latin typeface="Tahoma"/>
                <a:ea typeface="Tahoma"/>
                <a:cs typeface="Tahoma"/>
                <a:sym typeface="Tahoma"/>
              </a:rPr>
              <a:t>14 hours off after in-house call lasting 24 or more hours</a:t>
            </a:r>
            <a:endParaRPr sz="2000">
              <a:solidFill>
                <a:schemeClr val="dk1"/>
              </a:solidFill>
              <a:latin typeface="Tahoma"/>
              <a:ea typeface="Tahoma"/>
              <a:cs typeface="Tahoma"/>
              <a:sym typeface="Tahoma"/>
            </a:endParaRPr>
          </a:p>
          <a:p>
            <a:pPr marL="0" marR="0" lvl="0" indent="0" algn="l" rtl="0">
              <a:spcBef>
                <a:spcPts val="0"/>
              </a:spcBef>
              <a:spcAft>
                <a:spcPts val="0"/>
              </a:spcAft>
              <a:buNone/>
            </a:pPr>
            <a:endParaRPr sz="2000">
              <a:solidFill>
                <a:schemeClr val="dk1"/>
              </a:solidFill>
              <a:latin typeface="Tahoma"/>
              <a:ea typeface="Tahoma"/>
              <a:cs typeface="Tahoma"/>
              <a:sym typeface="Tahoma"/>
            </a:endParaRPr>
          </a:p>
          <a:p>
            <a:pPr marL="0" marR="0" lvl="0" indent="0" algn="l" rtl="0">
              <a:spcBef>
                <a:spcPts val="0"/>
              </a:spcBef>
              <a:spcAft>
                <a:spcPts val="0"/>
              </a:spcAft>
              <a:buNone/>
            </a:pPr>
            <a:endParaRPr sz="2000">
              <a:solidFill>
                <a:schemeClr val="dk1"/>
              </a:solidFill>
              <a:latin typeface="Tahoma"/>
              <a:ea typeface="Tahoma"/>
              <a:cs typeface="Tahoma"/>
              <a:sym typeface="Tahoma"/>
            </a:endParaRPr>
          </a:p>
        </p:txBody>
      </p:sp>
      <p:sp>
        <p:nvSpPr>
          <p:cNvPr id="101" name="Google Shape;101;p13"/>
          <p:cNvSpPr/>
          <p:nvPr/>
        </p:nvSpPr>
        <p:spPr>
          <a:xfrm>
            <a:off x="2286000" y="-20803273"/>
            <a:ext cx="6766500" cy="17538600"/>
          </a:xfrm>
          <a:prstGeom prst="rect">
            <a:avLst/>
          </a:prstGeom>
          <a:noFill/>
          <a:ln>
            <a:noFill/>
          </a:ln>
        </p:spPr>
        <p:txBody>
          <a:bodyPr spcFirstLastPara="1" wrap="square" lIns="91425" tIns="45700" rIns="91425" bIns="45700" anchor="t" anchorCtr="0">
            <a:noAutofit/>
          </a:bodyPr>
          <a:lstStyle/>
          <a:p>
            <a:pPr marL="0" marR="280670" lvl="0" indent="0" algn="l" rtl="0">
              <a:lnSpc>
                <a:spcPct val="115000"/>
              </a:lnSpc>
              <a:spcBef>
                <a:spcPts val="0"/>
              </a:spcBef>
              <a:spcAft>
                <a:spcPts val="0"/>
              </a:spcAft>
              <a:buNone/>
            </a:pPr>
            <a:r>
              <a:rPr lang="en-US" sz="1800" b="1" i="1" u="sng">
                <a:solidFill>
                  <a:srgbClr val="006600"/>
                </a:solidFill>
                <a:highlight>
                  <a:srgbClr val="FFFFFF"/>
                </a:highlight>
                <a:latin typeface="Arial"/>
                <a:ea typeface="Arial"/>
                <a:cs typeface="Arial"/>
                <a:sym typeface="Arial"/>
              </a:rPr>
              <a:t>Traditional On-Call System</a:t>
            </a:r>
            <a:endParaRPr sz="1800">
              <a:solidFill>
                <a:schemeClr val="dk1"/>
              </a:solidFill>
              <a:latin typeface="Calibri"/>
              <a:ea typeface="Calibri"/>
              <a:cs typeface="Calibri"/>
              <a:sym typeface="Calibri"/>
            </a:endParaRPr>
          </a:p>
          <a:p>
            <a:pPr marL="457200" marR="47625" lvl="0" indent="0" algn="just" rtl="0">
              <a:lnSpc>
                <a:spcPct val="115000"/>
              </a:lnSpc>
              <a:spcBef>
                <a:spcPts val="5"/>
              </a:spcBef>
              <a:spcAft>
                <a:spcPts val="0"/>
              </a:spcAft>
              <a:buNone/>
            </a:pPr>
            <a:r>
              <a:rPr lang="en-US" sz="1800">
                <a:solidFill>
                  <a:srgbClr val="000000"/>
                </a:solidFill>
                <a:latin typeface="Arial"/>
                <a:ea typeface="Arial"/>
                <a:cs typeface="Arial"/>
                <a:sym typeface="Arial"/>
              </a:rPr>
              <a:t>On-call </a:t>
            </a:r>
            <a:r>
              <a:rPr lang="en-US" sz="1800" b="1">
                <a:solidFill>
                  <a:srgbClr val="000000"/>
                </a:solidFill>
                <a:latin typeface="Arial"/>
                <a:ea typeface="Arial"/>
                <a:cs typeface="Arial"/>
                <a:sym typeface="Arial"/>
              </a:rPr>
              <a:t>four (4) </a:t>
            </a:r>
            <a:r>
              <a:rPr lang="en-US" sz="1800">
                <a:solidFill>
                  <a:srgbClr val="000000"/>
                </a:solidFill>
                <a:latin typeface="Arial"/>
                <a:ea typeface="Arial"/>
                <a:cs typeface="Arial"/>
                <a:sym typeface="Arial"/>
              </a:rPr>
              <a:t>times during the clerkship including: </a:t>
            </a:r>
            <a:endParaRPr/>
          </a:p>
          <a:p>
            <a:pPr marL="457200" marR="47625" lvl="0" indent="0" algn="just" rtl="0">
              <a:lnSpc>
                <a:spcPct val="115000"/>
              </a:lnSpc>
              <a:spcBef>
                <a:spcPts val="5"/>
              </a:spcBef>
              <a:spcAft>
                <a:spcPts val="0"/>
              </a:spcAft>
              <a:buNone/>
            </a:pPr>
            <a:r>
              <a:rPr lang="en-US" sz="1800">
                <a:solidFill>
                  <a:schemeClr val="dk1"/>
                </a:solidFill>
                <a:latin typeface="Arial"/>
                <a:ea typeface="Arial"/>
                <a:cs typeface="Arial"/>
                <a:sym typeface="Arial"/>
              </a:rPr>
              <a:t>EITHER </a:t>
            </a:r>
            <a:r>
              <a:rPr lang="en-US" sz="1800" u="sng">
                <a:solidFill>
                  <a:schemeClr val="dk1"/>
                </a:solidFill>
                <a:latin typeface="Arial"/>
                <a:ea typeface="Arial"/>
                <a:cs typeface="Arial"/>
                <a:sym typeface="Arial"/>
              </a:rPr>
              <a:t>one weekend 24-hour call</a:t>
            </a:r>
            <a:r>
              <a:rPr lang="en-US" sz="1800">
                <a:solidFill>
                  <a:schemeClr val="dk1"/>
                </a:solidFill>
                <a:latin typeface="Arial"/>
                <a:ea typeface="Arial"/>
                <a:cs typeface="Arial"/>
                <a:sym typeface="Arial"/>
              </a:rPr>
              <a:t> OR </a:t>
            </a:r>
            <a:r>
              <a:rPr lang="en-US" sz="1800" u="sng">
                <a:solidFill>
                  <a:schemeClr val="dk1"/>
                </a:solidFill>
                <a:latin typeface="Arial"/>
                <a:ea typeface="Arial"/>
                <a:cs typeface="Arial"/>
                <a:sym typeface="Arial"/>
              </a:rPr>
              <a:t>two weekend 12-hour call shifts</a:t>
            </a:r>
            <a:r>
              <a:rPr lang="en-US" sz="1800">
                <a:solidFill>
                  <a:schemeClr val="dk1"/>
                </a:solidFill>
                <a:latin typeface="Arial"/>
                <a:ea typeface="Arial"/>
                <a:cs typeface="Arial"/>
                <a:sym typeface="Arial"/>
              </a:rPr>
              <a:t> with at least one of those two shifts overnight.</a:t>
            </a:r>
            <a:endParaRPr sz="18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r>
              <a:rPr lang="en-US" sz="2000">
                <a:solidFill>
                  <a:schemeClr val="dk1"/>
                </a:solidFill>
                <a:latin typeface="Times New Roman"/>
                <a:ea typeface="Times New Roman"/>
                <a:cs typeface="Times New Roman"/>
                <a:sym typeface="Times New Roman"/>
              </a:rPr>
              <a:t> </a:t>
            </a:r>
            <a:endParaRPr/>
          </a:p>
          <a:p>
            <a:pPr marL="0" marR="0" lvl="0" indent="0" algn="just" rtl="0">
              <a:lnSpc>
                <a:spcPct val="115000"/>
              </a:lnSpc>
              <a:spcBef>
                <a:spcPts val="0"/>
              </a:spcBef>
              <a:spcAft>
                <a:spcPts val="0"/>
              </a:spcAft>
              <a:buNone/>
            </a:pPr>
            <a:r>
              <a:rPr lang="en-US" sz="1800">
                <a:solidFill>
                  <a:srgbClr val="000000"/>
                </a:solidFill>
                <a:latin typeface="Arial"/>
                <a:ea typeface="Arial"/>
                <a:cs typeface="Arial"/>
                <a:sym typeface="Arial"/>
              </a:rPr>
              <a:t>Weeknight calls are scheduled </a:t>
            </a:r>
            <a:r>
              <a:rPr lang="en-US" sz="1800">
                <a:solidFill>
                  <a:schemeClr val="dk1"/>
                </a:solidFill>
                <a:latin typeface="Arial"/>
                <a:ea typeface="Arial"/>
                <a:cs typeface="Arial"/>
                <a:sym typeface="Arial"/>
              </a:rPr>
              <a:t>to occur on the same day as routine daytime clinical activities and do not replace a usual daytime assignment. </a:t>
            </a:r>
            <a:endParaRPr sz="1800">
              <a:solidFill>
                <a:schemeClr val="dk1"/>
              </a:solidFill>
              <a:latin typeface="Calibri"/>
              <a:ea typeface="Calibri"/>
              <a:cs typeface="Calibri"/>
              <a:sym typeface="Calibri"/>
            </a:endParaRPr>
          </a:p>
          <a:p>
            <a:pPr marL="0" marR="0" lvl="0" indent="457200" algn="l" rtl="0">
              <a:lnSpc>
                <a:spcPct val="115000"/>
              </a:lnSpc>
              <a:spcBef>
                <a:spcPts val="0"/>
              </a:spcBef>
              <a:spcAft>
                <a:spcPts val="0"/>
              </a:spcAft>
              <a:buNone/>
            </a:pPr>
            <a:r>
              <a:rPr lang="en-US" sz="1800" b="1">
                <a:solidFill>
                  <a:schemeClr val="dk1"/>
                </a:solidFill>
                <a:latin typeface="Arial"/>
                <a:ea typeface="Arial"/>
                <a:cs typeface="Arial"/>
                <a:sym typeface="Arial"/>
              </a:rPr>
              <a:t> </a:t>
            </a:r>
            <a:r>
              <a:rPr lang="en-US" sz="1800">
                <a:solidFill>
                  <a:srgbClr val="000000"/>
                </a:solidFill>
                <a:latin typeface="Arial"/>
                <a:ea typeface="Arial"/>
                <a:cs typeface="Arial"/>
                <a:sym typeface="Arial"/>
              </a:rPr>
              <a:t>.</a:t>
            </a:r>
            <a:endParaRPr sz="1800">
              <a:solidFill>
                <a:schemeClr val="dk1"/>
              </a:solidFill>
              <a:latin typeface="Calibri"/>
              <a:ea typeface="Calibri"/>
              <a:cs typeface="Calibri"/>
              <a:sym typeface="Calibri"/>
            </a:endParaRPr>
          </a:p>
          <a:p>
            <a:pPr marL="0" marR="0" lvl="0" indent="0" algn="l" rtl="0">
              <a:lnSpc>
                <a:spcPct val="115000"/>
              </a:lnSpc>
              <a:spcBef>
                <a:spcPts val="90"/>
              </a:spcBef>
              <a:spcAft>
                <a:spcPts val="0"/>
              </a:spcAft>
              <a:buNone/>
            </a:pPr>
            <a:r>
              <a:rPr lang="en-US" sz="2000">
                <a:solidFill>
                  <a:srgbClr val="000000"/>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r>
              <a:rPr lang="en-US" sz="1800" b="1" i="1" u="sng">
                <a:solidFill>
                  <a:srgbClr val="006600"/>
                </a:solidFill>
                <a:highlight>
                  <a:srgbClr val="FFFFFF"/>
                </a:highlight>
                <a:latin typeface="Arial"/>
                <a:ea typeface="Arial"/>
                <a:cs typeface="Arial"/>
                <a:sym typeface="Arial"/>
              </a:rPr>
              <a:t>Night Float System</a:t>
            </a:r>
            <a:endParaRPr sz="1800">
              <a:solidFill>
                <a:schemeClr val="dk1"/>
              </a:solidFill>
              <a:latin typeface="Calibri"/>
              <a:ea typeface="Calibri"/>
              <a:cs typeface="Calibri"/>
              <a:sym typeface="Calibri"/>
            </a:endParaRPr>
          </a:p>
          <a:p>
            <a:pPr marL="457200" marR="186690" lvl="0" indent="0" algn="just" rtl="0">
              <a:lnSpc>
                <a:spcPct val="115000"/>
              </a:lnSpc>
              <a:spcBef>
                <a:spcPts val="0"/>
              </a:spcBef>
              <a:spcAft>
                <a:spcPts val="0"/>
              </a:spcAft>
              <a:buNone/>
            </a:pPr>
            <a:r>
              <a:rPr lang="en-US" sz="1800">
                <a:solidFill>
                  <a:schemeClr val="dk1"/>
                </a:solidFill>
                <a:latin typeface="Arial"/>
                <a:ea typeface="Arial"/>
                <a:cs typeface="Arial"/>
                <a:sym typeface="Arial"/>
              </a:rPr>
              <a:t>N</a:t>
            </a:r>
            <a:r>
              <a:rPr lang="en-US" sz="1800">
                <a:solidFill>
                  <a:srgbClr val="000000"/>
                </a:solidFill>
                <a:latin typeface="Arial"/>
                <a:ea typeface="Arial"/>
                <a:cs typeface="Arial"/>
                <a:sym typeface="Arial"/>
              </a:rPr>
              <a:t>ight-float will consist of a minimum of </a:t>
            </a:r>
            <a:r>
              <a:rPr lang="en-US" sz="1800">
                <a:solidFill>
                  <a:schemeClr val="dk1"/>
                </a:solidFill>
                <a:latin typeface="Arial"/>
                <a:ea typeface="Arial"/>
                <a:cs typeface="Arial"/>
                <a:sym typeface="Arial"/>
              </a:rPr>
              <a:t>3 and no more than 4 consecutive weeknight (Sun-Thurs) calls*. These clinical hours are instead of usual daytime hours. </a:t>
            </a:r>
            <a:r>
              <a:rPr lang="en-US" sz="1800">
                <a:solidFill>
                  <a:srgbClr val="000000"/>
                </a:solidFill>
                <a:latin typeface="Arial"/>
                <a:ea typeface="Arial"/>
                <a:cs typeface="Arial"/>
                <a:sym typeface="Arial"/>
              </a:rPr>
              <a:t>Students are expected to be present throughout </a:t>
            </a:r>
            <a:r>
              <a:rPr lang="en-US" sz="1800">
                <a:solidFill>
                  <a:schemeClr val="dk1"/>
                </a:solidFill>
                <a:latin typeface="Arial"/>
                <a:ea typeface="Arial"/>
                <a:cs typeface="Arial"/>
                <a:sym typeface="Arial"/>
              </a:rPr>
              <a:t>the shift</a:t>
            </a:r>
            <a:r>
              <a:rPr lang="en-US" sz="1800">
                <a:solidFill>
                  <a:srgbClr val="000000"/>
                </a:solidFill>
                <a:latin typeface="Arial"/>
                <a:ea typeface="Arial"/>
                <a:cs typeface="Arial"/>
                <a:sym typeface="Arial"/>
              </a:rPr>
              <a:t> and participate in patient report activities at the beginning and end of each night-float shift. </a:t>
            </a:r>
            <a:r>
              <a:rPr lang="en-US" sz="2000">
                <a:solidFill>
                  <a:srgbClr val="000000"/>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457200" marR="68580" lvl="0" indent="0" algn="just" rtl="0">
              <a:lnSpc>
                <a:spcPct val="115000"/>
              </a:lnSpc>
              <a:spcBef>
                <a:spcPts val="0"/>
              </a:spcBef>
              <a:spcAft>
                <a:spcPts val="0"/>
              </a:spcAft>
              <a:buNone/>
            </a:pPr>
            <a:r>
              <a:rPr lang="en-US" sz="1800">
                <a:solidFill>
                  <a:schemeClr val="dk1"/>
                </a:solidFill>
                <a:latin typeface="Arial"/>
                <a:ea typeface="Arial"/>
                <a:cs typeface="Arial"/>
                <a:sym typeface="Arial"/>
              </a:rPr>
              <a:t>Students will also be required to do two weekend calls during the remainder of the clerkship. In fairness to all students, call assignments for each student will include EITHER one weekend 24-hour call (counts as two call shifts) OR two weekend 12-hour call shifts with at least one of those two shifts overnight.</a:t>
            </a:r>
            <a:r>
              <a:rPr lang="en-US" sz="1800" b="1">
                <a:solidFill>
                  <a:schemeClr val="dk1"/>
                </a:solidFill>
                <a:latin typeface="Arial"/>
                <a:ea typeface="Arial"/>
                <a:cs typeface="Arial"/>
                <a:sym typeface="Arial"/>
              </a:rPr>
              <a:t> </a:t>
            </a:r>
            <a:endParaRPr sz="1800">
              <a:solidFill>
                <a:schemeClr val="dk1"/>
              </a:solidFill>
              <a:latin typeface="Calibri"/>
              <a:ea typeface="Calibri"/>
              <a:cs typeface="Calibri"/>
              <a:sym typeface="Calibri"/>
            </a:endParaRPr>
          </a:p>
          <a:p>
            <a:pPr marL="457200" marR="68580" lvl="0" indent="0" algn="just" rtl="0">
              <a:lnSpc>
                <a:spcPct val="115000"/>
              </a:lnSpc>
              <a:spcBef>
                <a:spcPts val="0"/>
              </a:spcBef>
              <a:spcAft>
                <a:spcPts val="0"/>
              </a:spcAft>
              <a:buNone/>
            </a:pPr>
            <a:r>
              <a:rPr lang="en-US" sz="1800">
                <a:solidFill>
                  <a:schemeClr val="dk1"/>
                </a:solidFill>
                <a:latin typeface="Arial"/>
                <a:ea typeface="Arial"/>
                <a:cs typeface="Arial"/>
                <a:sym typeface="Arial"/>
              </a:rPr>
              <a:t> </a:t>
            </a:r>
            <a:endParaRPr sz="1800">
              <a:solidFill>
                <a:schemeClr val="dk1"/>
              </a:solidFill>
              <a:latin typeface="Calibri"/>
              <a:ea typeface="Calibri"/>
              <a:cs typeface="Calibri"/>
              <a:sym typeface="Calibri"/>
            </a:endParaRPr>
          </a:p>
          <a:p>
            <a:pPr marL="457200" marR="68580" lvl="0" indent="0" algn="just" rtl="0">
              <a:lnSpc>
                <a:spcPct val="115000"/>
              </a:lnSpc>
              <a:spcBef>
                <a:spcPts val="0"/>
              </a:spcBef>
              <a:spcAft>
                <a:spcPts val="0"/>
              </a:spcAft>
              <a:buNone/>
            </a:pPr>
            <a:r>
              <a:rPr lang="en-US" sz="1800">
                <a:solidFill>
                  <a:schemeClr val="dk1"/>
                </a:solidFill>
                <a:latin typeface="Arial"/>
                <a:ea typeface="Arial"/>
                <a:cs typeface="Arial"/>
                <a:sym typeface="Arial"/>
              </a:rPr>
              <a:t>*Students may be responsible for participating in their two weekend shifts sequentially in conjunction with their night-float requirement, for a maximum of up to 6 consecutive nights total. (If this occurs, it comprises their entire clerkship call requirement within one week.)</a:t>
            </a:r>
            <a:endParaRPr sz="1800">
              <a:solidFill>
                <a:schemeClr val="dk1"/>
              </a:solidFill>
              <a:latin typeface="Calibri"/>
              <a:ea typeface="Calibri"/>
              <a:cs typeface="Calibri"/>
              <a:sym typeface="Calibri"/>
            </a:endParaRPr>
          </a:p>
          <a:p>
            <a:pPr marL="457200" marR="68580" lvl="0" indent="0" algn="l" rtl="0">
              <a:lnSpc>
                <a:spcPct val="115000"/>
              </a:lnSpc>
              <a:spcBef>
                <a:spcPts val="0"/>
              </a:spcBef>
              <a:spcAft>
                <a:spcPts val="0"/>
              </a:spcAft>
              <a:buNone/>
            </a:pPr>
            <a:r>
              <a:rPr lang="en-US" sz="1800">
                <a:solidFill>
                  <a:schemeClr val="dk1"/>
                </a:solidFill>
                <a:latin typeface="Arial"/>
                <a:ea typeface="Arial"/>
                <a:cs typeface="Arial"/>
                <a:sym typeface="Arial"/>
              </a:rPr>
              <a:t> </a:t>
            </a:r>
            <a:endParaRPr sz="1800">
              <a:solidFill>
                <a:schemeClr val="dk1"/>
              </a:solidFill>
              <a:latin typeface="Calibri"/>
              <a:ea typeface="Calibri"/>
              <a:cs typeface="Calibri"/>
              <a:sym typeface="Calibri"/>
            </a:endParaRPr>
          </a:p>
          <a:p>
            <a:pPr marL="0" marR="0" lvl="0" indent="457200" algn="l" rtl="0">
              <a:lnSpc>
                <a:spcPct val="115000"/>
              </a:lnSpc>
              <a:spcBef>
                <a:spcPts val="0"/>
              </a:spcBef>
              <a:spcAft>
                <a:spcPts val="0"/>
              </a:spcAft>
              <a:buNone/>
            </a:pPr>
            <a:r>
              <a:rPr lang="en-US" sz="1800" b="1">
                <a:solidFill>
                  <a:srgbClr val="000000"/>
                </a:solidFill>
                <a:latin typeface="Arial"/>
                <a:ea typeface="Arial"/>
                <a:cs typeface="Arial"/>
                <a:sym typeface="Arial"/>
              </a:rPr>
              <a:t> </a:t>
            </a:r>
            <a:endParaRPr sz="1800">
              <a:solidFill>
                <a:schemeClr val="dk1"/>
              </a:solidFill>
              <a:latin typeface="Calibri"/>
              <a:ea typeface="Calibri"/>
              <a:cs typeface="Calibri"/>
              <a:sym typeface="Calibri"/>
            </a:endParaRPr>
          </a:p>
          <a:p>
            <a:pPr marL="0" marR="0" lvl="0" indent="457200" algn="l" rtl="0">
              <a:lnSpc>
                <a:spcPct val="115000"/>
              </a:lnSpc>
              <a:spcBef>
                <a:spcPts val="0"/>
              </a:spcBef>
              <a:spcAft>
                <a:spcPts val="0"/>
              </a:spcAft>
              <a:buNone/>
            </a:pPr>
            <a:r>
              <a:rPr lang="en-US" sz="1800" b="1" u="sng">
                <a:solidFill>
                  <a:srgbClr val="000000"/>
                </a:solidFill>
                <a:latin typeface="Arial"/>
                <a:ea typeface="Arial"/>
                <a:cs typeface="Arial"/>
                <a:sym typeface="Arial"/>
              </a:rPr>
              <a:t>The schedule for NIGHT FLOAT is as follows:</a:t>
            </a: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rgbClr val="000000"/>
              </a:buClr>
              <a:buSzPts val="1800"/>
              <a:buFont typeface="Arial"/>
              <a:buChar char="●"/>
            </a:pPr>
            <a:r>
              <a:rPr lang="en-US" sz="1800" b="1">
                <a:solidFill>
                  <a:srgbClr val="000000"/>
                </a:solidFill>
                <a:latin typeface="Arial"/>
                <a:ea typeface="Arial"/>
                <a:cs typeface="Arial"/>
                <a:sym typeface="Arial"/>
              </a:rPr>
              <a:t>Sunday through Thursday</a:t>
            </a:r>
            <a:r>
              <a:rPr lang="en-US" sz="1800" b="1">
                <a:solidFill>
                  <a:schemeClr val="dk1"/>
                </a:solidFill>
                <a:latin typeface="Arial"/>
                <a:ea typeface="Arial"/>
                <a:cs typeface="Arial"/>
                <a:sym typeface="Arial"/>
              </a:rPr>
              <a:t> </a:t>
            </a:r>
            <a:r>
              <a:rPr lang="en-US" sz="1800">
                <a:solidFill>
                  <a:srgbClr val="000000"/>
                </a:solidFill>
                <a:latin typeface="Arial"/>
                <a:ea typeface="Arial"/>
                <a:cs typeface="Arial"/>
                <a:sym typeface="Arial"/>
              </a:rPr>
              <a:t>–</a:t>
            </a:r>
            <a:r>
              <a:rPr lang="en-US" sz="1800" b="1">
                <a:solidFill>
                  <a:srgbClr val="000000"/>
                </a:solidFill>
                <a:latin typeface="Arial"/>
                <a:ea typeface="Arial"/>
                <a:cs typeface="Arial"/>
                <a:sym typeface="Arial"/>
              </a:rPr>
              <a:t> minimum of 3, maximum of 4 sequential</a:t>
            </a:r>
            <a:r>
              <a:rPr lang="en-US" sz="1800" b="1">
                <a:solidFill>
                  <a:schemeClr val="dk1"/>
                </a:solidFill>
                <a:latin typeface="Arial"/>
                <a:ea typeface="Arial"/>
                <a:cs typeface="Arial"/>
                <a:sym typeface="Arial"/>
              </a:rPr>
              <a:t> nights</a:t>
            </a:r>
            <a:r>
              <a:rPr lang="en-US" sz="1800">
                <a:solidFill>
                  <a:schemeClr val="dk1"/>
                </a:solidFill>
                <a:latin typeface="Arial"/>
                <a:ea typeface="Arial"/>
                <a:cs typeface="Arial"/>
                <a:sym typeface="Arial"/>
              </a:rPr>
              <a:t>; </a:t>
            </a:r>
            <a:r>
              <a:rPr lang="en-US" sz="1800">
                <a:solidFill>
                  <a:srgbClr val="000000"/>
                </a:solidFill>
                <a:latin typeface="Arial"/>
                <a:ea typeface="Arial"/>
                <a:cs typeface="Arial"/>
                <a:sym typeface="Arial"/>
              </a:rPr>
              <a:t>call starts at evening sign-out and ends after morning report.</a:t>
            </a:r>
            <a:endParaRPr sz="18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r>
              <a:rPr lang="en-US" sz="1800" b="1">
                <a:solidFill>
                  <a:schemeClr val="dk1"/>
                </a:solidFill>
                <a:latin typeface="Arial"/>
                <a:ea typeface="Arial"/>
                <a:cs typeface="Arial"/>
                <a:sym typeface="Arial"/>
              </a:rPr>
              <a:t>AND:</a:t>
            </a: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Arial"/>
              <a:buChar char="●"/>
            </a:pPr>
            <a:r>
              <a:rPr lang="en-US" sz="1800" u="sng">
                <a:solidFill>
                  <a:schemeClr val="dk1"/>
                </a:solidFill>
                <a:latin typeface="Arial"/>
                <a:ea typeface="Arial"/>
                <a:cs typeface="Arial"/>
                <a:sym typeface="Arial"/>
              </a:rPr>
              <a:t>EITHER</a:t>
            </a:r>
            <a:endParaRPr sz="18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r>
              <a:rPr lang="en-US" sz="1800" b="1">
                <a:solidFill>
                  <a:schemeClr val="dk1"/>
                </a:solidFill>
                <a:latin typeface="Arial"/>
                <a:ea typeface="Arial"/>
                <a:cs typeface="Arial"/>
                <a:sym typeface="Arial"/>
              </a:rPr>
              <a:t>ONE </a:t>
            </a:r>
            <a:r>
              <a:rPr lang="en-US" sz="1800" b="1">
                <a:solidFill>
                  <a:srgbClr val="000000"/>
                </a:solidFill>
                <a:latin typeface="Arial"/>
                <a:ea typeface="Arial"/>
                <a:cs typeface="Arial"/>
                <a:sym typeface="Arial"/>
              </a:rPr>
              <a:t>Saturday 24hr call </a:t>
            </a:r>
            <a:r>
              <a:rPr lang="en-US" sz="1800">
                <a:solidFill>
                  <a:schemeClr val="dk1"/>
                </a:solidFill>
                <a:latin typeface="Arial"/>
                <a:ea typeface="Arial"/>
                <a:cs typeface="Arial"/>
                <a:sym typeface="Arial"/>
              </a:rPr>
              <a:t>-- </a:t>
            </a:r>
            <a:r>
              <a:rPr lang="en-US" sz="1800">
                <a:solidFill>
                  <a:srgbClr val="000000"/>
                </a:solidFill>
                <a:latin typeface="Arial"/>
                <a:ea typeface="Arial"/>
                <a:cs typeface="Arial"/>
                <a:sym typeface="Arial"/>
              </a:rPr>
              <a:t>call starts at morning report on Saturday and ends at morning report on Sunday</a:t>
            </a: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Arial"/>
              <a:buChar char="●"/>
            </a:pPr>
            <a:r>
              <a:rPr lang="en-US" sz="1800" u="sng">
                <a:solidFill>
                  <a:schemeClr val="dk1"/>
                </a:solidFill>
                <a:latin typeface="Arial"/>
                <a:ea typeface="Arial"/>
                <a:cs typeface="Arial"/>
                <a:sym typeface="Arial"/>
              </a:rPr>
              <a:t>OR</a:t>
            </a:r>
            <a:endParaRPr sz="18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r>
              <a:rPr lang="en-US" sz="1800" b="1">
                <a:solidFill>
                  <a:schemeClr val="dk1"/>
                </a:solidFill>
                <a:latin typeface="Arial"/>
                <a:ea typeface="Arial"/>
                <a:cs typeface="Arial"/>
                <a:sym typeface="Arial"/>
              </a:rPr>
              <a:t>TWO of the following weekend shifts, with at least one of them overnight:</a:t>
            </a:r>
            <a:endParaRPr sz="180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r>
              <a:rPr lang="en-US" sz="2000">
                <a:solidFill>
                  <a:schemeClr val="dk1"/>
                </a:solidFill>
                <a:latin typeface="Times New Roman"/>
                <a:ea typeface="Times New Roman"/>
                <a:cs typeface="Times New Roman"/>
                <a:sym typeface="Times New Roman"/>
              </a:rPr>
              <a:t> </a:t>
            </a:r>
            <a:endParaRPr sz="18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r>
              <a:rPr lang="en-US" sz="1800" b="1">
                <a:solidFill>
                  <a:schemeClr val="dk1"/>
                </a:solidFill>
                <a:latin typeface="Arial"/>
                <a:ea typeface="Arial"/>
                <a:cs typeface="Arial"/>
                <a:sym typeface="Arial"/>
              </a:rPr>
              <a:t>*</a:t>
            </a:r>
            <a:r>
              <a:rPr lang="en-US" sz="1800" b="1">
                <a:solidFill>
                  <a:srgbClr val="000000"/>
                </a:solidFill>
                <a:latin typeface="Arial"/>
                <a:ea typeface="Arial"/>
                <a:cs typeface="Arial"/>
                <a:sym typeface="Arial"/>
              </a:rPr>
              <a:t>Friday </a:t>
            </a:r>
            <a:r>
              <a:rPr lang="en-US" sz="1800">
                <a:solidFill>
                  <a:srgbClr val="000000"/>
                </a:solidFill>
                <a:latin typeface="Arial"/>
                <a:ea typeface="Arial"/>
                <a:cs typeface="Arial"/>
                <a:sym typeface="Arial"/>
              </a:rPr>
              <a:t>– call starts at afternoon/evening turnover. Ends Saturday a.m., after morning report</a:t>
            </a:r>
            <a:endParaRPr sz="18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r>
              <a:rPr lang="en-US" sz="1800" b="1">
                <a:solidFill>
                  <a:schemeClr val="dk1"/>
                </a:solidFill>
                <a:latin typeface="Arial"/>
                <a:ea typeface="Arial"/>
                <a:cs typeface="Arial"/>
                <a:sym typeface="Arial"/>
              </a:rPr>
              <a:t>*Saturday day call –</a:t>
            </a:r>
            <a:r>
              <a:rPr lang="en-US" sz="1800">
                <a:solidFill>
                  <a:schemeClr val="dk1"/>
                </a:solidFill>
                <a:latin typeface="Arial"/>
                <a:ea typeface="Arial"/>
                <a:cs typeface="Arial"/>
                <a:sym typeface="Arial"/>
              </a:rPr>
              <a:t> call starts at morning report on Saturday and ends by 10 pm Saturday.</a:t>
            </a:r>
            <a:endParaRPr sz="18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r>
              <a:rPr lang="en-US" sz="1800" b="1">
                <a:solidFill>
                  <a:schemeClr val="dk1"/>
                </a:solidFill>
                <a:latin typeface="Arial"/>
                <a:ea typeface="Arial"/>
                <a:cs typeface="Arial"/>
                <a:sym typeface="Arial"/>
              </a:rPr>
              <a:t>*Saturday night call – </a:t>
            </a:r>
            <a:r>
              <a:rPr lang="en-US" sz="1800">
                <a:solidFill>
                  <a:schemeClr val="dk1"/>
                </a:solidFill>
                <a:latin typeface="Arial"/>
                <a:ea typeface="Arial"/>
                <a:cs typeface="Arial"/>
                <a:sym typeface="Arial"/>
              </a:rPr>
              <a:t>call starts at afternoon/evening report on Saturday and ends Sunday morning after morning report.</a:t>
            </a:r>
            <a:endParaRPr sz="1800">
              <a:solidFill>
                <a:schemeClr val="dk1"/>
              </a:solidFill>
              <a:latin typeface="Calibri"/>
              <a:ea typeface="Calibri"/>
              <a:cs typeface="Calibri"/>
              <a:sym typeface="Calibri"/>
            </a:endParaRPr>
          </a:p>
          <a:p>
            <a:pPr marL="457200" marR="215900" lvl="0" indent="0" algn="l" rtl="0">
              <a:lnSpc>
                <a:spcPct val="115000"/>
              </a:lnSpc>
              <a:spcBef>
                <a:spcPts val="0"/>
              </a:spcBef>
              <a:spcAft>
                <a:spcPts val="0"/>
              </a:spcAft>
              <a:buNone/>
            </a:pPr>
            <a:r>
              <a:rPr lang="en-US" sz="1800" b="1">
                <a:solidFill>
                  <a:schemeClr val="dk1"/>
                </a:solidFill>
                <a:latin typeface="Arial"/>
                <a:ea typeface="Arial"/>
                <a:cs typeface="Arial"/>
                <a:sym typeface="Arial"/>
              </a:rPr>
              <a:t>*</a:t>
            </a:r>
            <a:r>
              <a:rPr lang="en-US" sz="1800" b="1">
                <a:solidFill>
                  <a:srgbClr val="000000"/>
                </a:solidFill>
                <a:latin typeface="Arial"/>
                <a:ea typeface="Arial"/>
                <a:cs typeface="Arial"/>
                <a:sym typeface="Arial"/>
              </a:rPr>
              <a:t>Sunday </a:t>
            </a:r>
            <a:r>
              <a:rPr lang="en-US" sz="1800">
                <a:solidFill>
                  <a:srgbClr val="000000"/>
                </a:solidFill>
                <a:latin typeface="Arial"/>
                <a:ea typeface="Arial"/>
                <a:cs typeface="Arial"/>
                <a:sym typeface="Arial"/>
              </a:rPr>
              <a:t>– call starts at morning report and ends</a:t>
            </a:r>
            <a:r>
              <a:rPr lang="en-US" sz="1800">
                <a:solidFill>
                  <a:schemeClr val="dk1"/>
                </a:solidFill>
                <a:highlight>
                  <a:srgbClr val="FFFFFF"/>
                </a:highlight>
                <a:latin typeface="Arial"/>
                <a:ea typeface="Arial"/>
                <a:cs typeface="Arial"/>
                <a:sym typeface="Arial"/>
              </a:rPr>
              <a:t> </a:t>
            </a:r>
            <a:r>
              <a:rPr lang="en-US" sz="1800">
                <a:solidFill>
                  <a:schemeClr val="dk1"/>
                </a:solidFill>
                <a:latin typeface="Arial"/>
                <a:ea typeface="Arial"/>
                <a:cs typeface="Arial"/>
                <a:sym typeface="Arial"/>
              </a:rPr>
              <a:t>when the night-float team arrives for duty and patient report has been transferred to that team (</a:t>
            </a:r>
            <a:r>
              <a:rPr lang="en-US" sz="1800">
                <a:solidFill>
                  <a:srgbClr val="000000"/>
                </a:solidFill>
                <a:latin typeface="Arial"/>
                <a:ea typeface="Arial"/>
                <a:cs typeface="Arial"/>
                <a:sym typeface="Arial"/>
              </a:rPr>
              <a:t>no later than 7pm)</a:t>
            </a:r>
            <a:r>
              <a:rPr lang="en-US" sz="1800">
                <a:solidFill>
                  <a:schemeClr val="dk1"/>
                </a:solidFill>
                <a:latin typeface="Arial"/>
                <a:ea typeface="Arial"/>
                <a:cs typeface="Arial"/>
                <a:sym typeface="Arial"/>
              </a:rPr>
              <a:t>.</a:t>
            </a:r>
            <a:endParaRPr sz="18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r>
              <a:rPr lang="en-US" sz="1800">
                <a:solidFill>
                  <a:srgbClr val="000000"/>
                </a:solidFill>
                <a:highlight>
                  <a:srgbClr val="00FF00"/>
                </a:highlight>
                <a:latin typeface="Arial"/>
                <a:ea typeface="Arial"/>
                <a:cs typeface="Arial"/>
                <a:sym typeface="Arial"/>
              </a:rPr>
              <a:t> </a:t>
            </a:r>
            <a:endParaRPr sz="1800">
              <a:solidFill>
                <a:schemeClr val="dk1"/>
              </a:solidFill>
              <a:latin typeface="Calibri"/>
              <a:ea typeface="Calibri"/>
              <a:cs typeface="Calibri"/>
              <a:sym typeface="Calibri"/>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4"/>
          <p:cNvSpPr txBox="1"/>
          <p:nvPr/>
        </p:nvSpPr>
        <p:spPr>
          <a:xfrm>
            <a:off x="828674" y="831405"/>
            <a:ext cx="5157788" cy="732155"/>
          </a:xfrm>
          <a:prstGeom prst="rect">
            <a:avLst/>
          </a:prstGeom>
          <a:noFill/>
          <a:ln>
            <a:noFill/>
          </a:ln>
        </p:spPr>
        <p:txBody>
          <a:bodyPr spcFirstLastPara="1" wrap="square" lIns="0" tIns="0" rIns="0" bIns="0" anchor="t" anchorCtr="0">
            <a:noAutofit/>
          </a:bodyPr>
          <a:lstStyle/>
          <a:p>
            <a:pPr marL="12700" marR="12700" lvl="0" indent="0" algn="l" rtl="0">
              <a:lnSpc>
                <a:spcPct val="101785"/>
              </a:lnSpc>
              <a:spcBef>
                <a:spcPts val="0"/>
              </a:spcBef>
              <a:spcAft>
                <a:spcPts val="0"/>
              </a:spcAft>
              <a:buNone/>
            </a:pPr>
            <a:r>
              <a:rPr lang="en-US" sz="2200" b="1" dirty="0">
                <a:solidFill>
                  <a:srgbClr val="007D57"/>
                </a:solidFill>
                <a:latin typeface="Arial"/>
                <a:ea typeface="Arial"/>
                <a:cs typeface="Arial"/>
                <a:sym typeface="Arial"/>
              </a:rPr>
              <a:t>CLERKSHIP GRADING COMPONENTS</a:t>
            </a:r>
            <a:endParaRPr sz="2200" dirty="0">
              <a:solidFill>
                <a:schemeClr val="dk1"/>
              </a:solidFill>
              <a:latin typeface="Arial"/>
              <a:ea typeface="Arial"/>
              <a:cs typeface="Arial"/>
              <a:sym typeface="Arial"/>
            </a:endParaRPr>
          </a:p>
        </p:txBody>
      </p:sp>
      <p:sp>
        <p:nvSpPr>
          <p:cNvPr id="107" name="Google Shape;107;p14"/>
          <p:cNvSpPr txBox="1">
            <a:spLocks noGrp="1"/>
          </p:cNvSpPr>
          <p:nvPr>
            <p:ph type="sldNum" idx="12"/>
          </p:nvPr>
        </p:nvSpPr>
        <p:spPr>
          <a:xfrm>
            <a:off x="8313166" y="6190869"/>
            <a:ext cx="191233" cy="163693"/>
          </a:xfrm>
          <a:prstGeom prst="rect">
            <a:avLst/>
          </a:prstGeom>
          <a:noFill/>
          <a:ln>
            <a:noFill/>
          </a:ln>
        </p:spPr>
        <p:txBody>
          <a:bodyPr spcFirstLastPara="1" wrap="square" lIns="0" tIns="0" rIns="0" bIns="0" anchor="t" anchorCtr="0">
            <a:noAutofit/>
          </a:bodyPr>
          <a:lstStyle/>
          <a:p>
            <a:pPr marL="95250" marR="0" lvl="0" indent="0" algn="l" rtl="0">
              <a:lnSpc>
                <a:spcPct val="100000"/>
              </a:lnSpc>
              <a:spcBef>
                <a:spcPts val="0"/>
              </a:spcBef>
              <a:spcAft>
                <a:spcPts val="0"/>
              </a:spcAft>
              <a:buNone/>
            </a:pPr>
            <a:fld id="{00000000-1234-1234-1234-123412341234}" type="slidenum">
              <a:rPr lang="en-US" sz="1000" b="1">
                <a:solidFill>
                  <a:srgbClr val="007D57"/>
                </a:solidFill>
                <a:latin typeface="Arial"/>
                <a:ea typeface="Arial"/>
                <a:cs typeface="Arial"/>
                <a:sym typeface="Arial"/>
              </a:rPr>
              <a:t>8</a:t>
            </a:fld>
            <a:endParaRPr sz="1000">
              <a:solidFill>
                <a:schemeClr val="dk1"/>
              </a:solidFill>
              <a:latin typeface="Arial"/>
              <a:ea typeface="Arial"/>
              <a:cs typeface="Arial"/>
              <a:sym typeface="Arial"/>
            </a:endParaRPr>
          </a:p>
        </p:txBody>
      </p:sp>
      <p:sp>
        <p:nvSpPr>
          <p:cNvPr id="108" name="Google Shape;108;p14"/>
          <p:cNvSpPr txBox="1">
            <a:spLocks noGrp="1"/>
          </p:cNvSpPr>
          <p:nvPr>
            <p:ph type="body" idx="1"/>
          </p:nvPr>
        </p:nvSpPr>
        <p:spPr>
          <a:xfrm>
            <a:off x="264668" y="1805775"/>
            <a:ext cx="8614800" cy="4032900"/>
          </a:xfrm>
          <a:prstGeom prst="rect">
            <a:avLst/>
          </a:prstGeom>
          <a:noFill/>
          <a:ln>
            <a:noFill/>
          </a:ln>
        </p:spPr>
        <p:txBody>
          <a:bodyPr spcFirstLastPara="1" wrap="square" lIns="0" tIns="0" rIns="0" bIns="0" anchor="t" anchorCtr="0">
            <a:noAutofit/>
          </a:bodyPr>
          <a:lstStyle/>
          <a:p>
            <a:pPr marL="931544" marR="0" lvl="0" indent="-342900" algn="l" rtl="0">
              <a:lnSpc>
                <a:spcPct val="100000"/>
              </a:lnSpc>
              <a:spcBef>
                <a:spcPts val="0"/>
              </a:spcBef>
              <a:spcAft>
                <a:spcPts val="0"/>
              </a:spcAft>
              <a:buClr>
                <a:srgbClr val="C00000"/>
              </a:buClr>
              <a:buSzPts val="2400"/>
              <a:buFont typeface="Arial"/>
              <a:buChar char="•"/>
            </a:pPr>
            <a:r>
              <a:rPr lang="en-US" sz="2400" b="0" i="0" u="none" strike="noStrike" cap="none">
                <a:solidFill>
                  <a:srgbClr val="181818"/>
                </a:solidFill>
                <a:latin typeface="Tahoma"/>
                <a:ea typeface="Tahoma"/>
                <a:cs typeface="Tahoma"/>
                <a:sym typeface="Tahoma"/>
              </a:rPr>
              <a:t>Clinical Performance Evaluation- CPE</a:t>
            </a:r>
            <a:endParaRPr sz="2400" b="0" i="0" u="none" strike="noStrike" cap="none">
              <a:solidFill>
                <a:schemeClr val="dk1"/>
              </a:solidFill>
              <a:latin typeface="Tahoma"/>
              <a:ea typeface="Tahoma"/>
              <a:cs typeface="Tahoma"/>
              <a:sym typeface="Tahoma"/>
            </a:endParaRPr>
          </a:p>
          <a:p>
            <a:pPr marL="931544" marR="0" lvl="0" indent="-342900" algn="l" rtl="0">
              <a:lnSpc>
                <a:spcPct val="100000"/>
              </a:lnSpc>
              <a:spcBef>
                <a:spcPts val="1000"/>
              </a:spcBef>
              <a:spcAft>
                <a:spcPts val="0"/>
              </a:spcAft>
              <a:buClr>
                <a:srgbClr val="C00000"/>
              </a:buClr>
              <a:buSzPts val="2400"/>
              <a:buFont typeface="Arial"/>
              <a:buChar char="•"/>
            </a:pPr>
            <a:r>
              <a:rPr lang="en-US" sz="2400" b="0" i="0" u="none" strike="noStrike" cap="none">
                <a:solidFill>
                  <a:srgbClr val="181818"/>
                </a:solidFill>
                <a:latin typeface="Tahoma"/>
                <a:ea typeface="Tahoma"/>
                <a:cs typeface="Tahoma"/>
                <a:sym typeface="Tahoma"/>
              </a:rPr>
              <a:t>Professional Behavior</a:t>
            </a:r>
            <a:endParaRPr sz="2400" b="0" i="0" u="none" strike="noStrike" cap="none">
              <a:solidFill>
                <a:schemeClr val="dk1"/>
              </a:solidFill>
              <a:latin typeface="Tahoma"/>
              <a:ea typeface="Tahoma"/>
              <a:cs typeface="Tahoma"/>
              <a:sym typeface="Tahoma"/>
            </a:endParaRPr>
          </a:p>
          <a:p>
            <a:pPr marL="931544" marR="0" lvl="0" indent="-342900" algn="l" rtl="0">
              <a:lnSpc>
                <a:spcPct val="100000"/>
              </a:lnSpc>
              <a:spcBef>
                <a:spcPts val="1000"/>
              </a:spcBef>
              <a:spcAft>
                <a:spcPts val="0"/>
              </a:spcAft>
              <a:buClr>
                <a:srgbClr val="C00000"/>
              </a:buClr>
              <a:buSzPts val="2400"/>
              <a:buFont typeface="Arial"/>
              <a:buChar char="•"/>
            </a:pPr>
            <a:r>
              <a:rPr lang="en-US" sz="2400" b="0" i="0" u="none" strike="noStrike" cap="none">
                <a:solidFill>
                  <a:srgbClr val="181818"/>
                </a:solidFill>
                <a:latin typeface="Tahoma"/>
                <a:ea typeface="Tahoma"/>
                <a:cs typeface="Tahoma"/>
                <a:sym typeface="Tahoma"/>
              </a:rPr>
              <a:t>NBME Subject Exam- Written exam</a:t>
            </a:r>
            <a:endParaRPr sz="2400" b="0" i="0" u="none" strike="noStrike" cap="none">
              <a:solidFill>
                <a:schemeClr val="dk1"/>
              </a:solidFill>
              <a:latin typeface="Tahoma"/>
              <a:ea typeface="Tahoma"/>
              <a:cs typeface="Tahoma"/>
              <a:sym typeface="Tahoma"/>
            </a:endParaRPr>
          </a:p>
          <a:p>
            <a:pPr marL="931543" marR="0" lvl="0" indent="-342900" algn="l" rtl="0">
              <a:lnSpc>
                <a:spcPct val="100000"/>
              </a:lnSpc>
              <a:spcBef>
                <a:spcPts val="1000"/>
              </a:spcBef>
              <a:spcAft>
                <a:spcPts val="0"/>
              </a:spcAft>
              <a:buClr>
                <a:srgbClr val="C00000"/>
              </a:buClr>
              <a:buSzPts val="2400"/>
              <a:buFont typeface="Arial"/>
              <a:buChar char="•"/>
            </a:pPr>
            <a:r>
              <a:rPr lang="en-US" sz="2400" b="0" i="0" u="none" strike="noStrike" cap="none">
                <a:solidFill>
                  <a:srgbClr val="181818"/>
                </a:solidFill>
                <a:latin typeface="Tahoma"/>
                <a:ea typeface="Tahoma"/>
                <a:cs typeface="Tahoma"/>
                <a:sym typeface="Tahoma"/>
              </a:rPr>
              <a:t>Oral Exam</a:t>
            </a:r>
            <a:endParaRPr sz="2400" b="0" i="0" u="none" strike="noStrike" cap="none">
              <a:solidFill>
                <a:schemeClr val="dk1"/>
              </a:solidFill>
              <a:latin typeface="Tahoma"/>
              <a:ea typeface="Tahoma"/>
              <a:cs typeface="Tahoma"/>
              <a:sym typeface="Tahoma"/>
            </a:endParaRPr>
          </a:p>
          <a:p>
            <a:pPr marL="931543" marR="0" lvl="0" indent="-342900" algn="l" rtl="0">
              <a:lnSpc>
                <a:spcPct val="100000"/>
              </a:lnSpc>
              <a:spcBef>
                <a:spcPts val="1000"/>
              </a:spcBef>
              <a:spcAft>
                <a:spcPts val="0"/>
              </a:spcAft>
              <a:buClr>
                <a:srgbClr val="C00000"/>
              </a:buClr>
              <a:buSzPts val="2400"/>
              <a:buFont typeface="Arial"/>
              <a:buChar char="•"/>
            </a:pPr>
            <a:r>
              <a:rPr lang="en-US" sz="2400">
                <a:solidFill>
                  <a:srgbClr val="181818"/>
                </a:solidFill>
                <a:latin typeface="Tahoma"/>
                <a:ea typeface="Tahoma"/>
                <a:cs typeface="Tahoma"/>
                <a:sym typeface="Tahoma"/>
              </a:rPr>
              <a:t>Gynecology</a:t>
            </a:r>
            <a:r>
              <a:rPr lang="en-US" sz="2400" b="0" i="0" u="none" strike="noStrike" cap="none">
                <a:solidFill>
                  <a:srgbClr val="181818"/>
                </a:solidFill>
                <a:latin typeface="Tahoma"/>
                <a:ea typeface="Tahoma"/>
                <a:cs typeface="Tahoma"/>
                <a:sym typeface="Tahoma"/>
              </a:rPr>
              <a:t> Case Write-Up</a:t>
            </a:r>
            <a:endParaRPr sz="2400">
              <a:solidFill>
                <a:srgbClr val="181818"/>
              </a:solidFill>
              <a:latin typeface="Tahoma"/>
              <a:ea typeface="Tahoma"/>
              <a:cs typeface="Tahoma"/>
              <a:sym typeface="Tahoma"/>
            </a:endParaRPr>
          </a:p>
          <a:p>
            <a:pPr marL="931543" marR="0" lvl="0" indent="-342900" algn="l" rtl="0">
              <a:lnSpc>
                <a:spcPct val="100000"/>
              </a:lnSpc>
              <a:spcBef>
                <a:spcPts val="1000"/>
              </a:spcBef>
              <a:spcAft>
                <a:spcPts val="0"/>
              </a:spcAft>
              <a:buClr>
                <a:srgbClr val="C00000"/>
              </a:buClr>
              <a:buSzPts val="2400"/>
              <a:buFont typeface="Tahoma"/>
              <a:buChar char="•"/>
            </a:pPr>
            <a:r>
              <a:rPr lang="en-US" sz="2400">
                <a:solidFill>
                  <a:srgbClr val="181818"/>
                </a:solidFill>
                <a:latin typeface="Tahoma"/>
                <a:ea typeface="Tahoma"/>
                <a:cs typeface="Tahoma"/>
                <a:sym typeface="Tahoma"/>
              </a:rPr>
              <a:t>Order Set Write-Up</a:t>
            </a:r>
            <a:endParaRPr sz="2400">
              <a:solidFill>
                <a:srgbClr val="181818"/>
              </a:solidFill>
              <a:latin typeface="Tahoma"/>
              <a:ea typeface="Tahoma"/>
              <a:cs typeface="Tahoma"/>
              <a:sym typeface="Tahoma"/>
            </a:endParaRPr>
          </a:p>
          <a:p>
            <a:pPr marL="931543" marR="0" lvl="0" indent="0" algn="l" rtl="0">
              <a:lnSpc>
                <a:spcPct val="100000"/>
              </a:lnSpc>
              <a:spcBef>
                <a:spcPts val="1000"/>
              </a:spcBef>
              <a:spcAft>
                <a:spcPts val="0"/>
              </a:spcAft>
              <a:buNone/>
            </a:pPr>
            <a:endParaRPr sz="2400" b="0" i="0" u="none" strike="noStrike" cap="none">
              <a:solidFill>
                <a:schemeClr val="dk1"/>
              </a:solidFill>
              <a:latin typeface="Tahoma"/>
              <a:ea typeface="Tahoma"/>
              <a:cs typeface="Tahoma"/>
              <a:sym typeface="Tahoma"/>
            </a:endParaRPr>
          </a:p>
          <a:p>
            <a:pPr marL="931543" marR="0" lvl="0" indent="0" algn="l" rtl="0">
              <a:lnSpc>
                <a:spcPct val="100000"/>
              </a:lnSpc>
              <a:spcBef>
                <a:spcPts val="1000"/>
              </a:spcBef>
              <a:spcAft>
                <a:spcPts val="0"/>
              </a:spcAft>
              <a:buNone/>
            </a:pPr>
            <a:endParaRPr sz="2400" b="0" i="0" u="none" strike="noStrike" cap="none">
              <a:solidFill>
                <a:srgbClr val="181818"/>
              </a:solidFill>
              <a:latin typeface="Arial"/>
              <a:ea typeface="Arial"/>
              <a:cs typeface="Arial"/>
              <a:sym typeface="Arial"/>
            </a:endParaRPr>
          </a:p>
          <a:p>
            <a:pPr marL="588644" marR="0" lvl="0" indent="0" algn="l" rtl="0">
              <a:lnSpc>
                <a:spcPct val="100000"/>
              </a:lnSpc>
              <a:spcBef>
                <a:spcPts val="1000"/>
              </a:spcBef>
              <a:spcAft>
                <a:spcPts val="0"/>
              </a:spcAft>
              <a:buClr>
                <a:srgbClr val="C00000"/>
              </a:buClr>
              <a:buSzPts val="2400"/>
              <a:buFont typeface="Arial"/>
              <a:buNone/>
            </a:pPr>
            <a:r>
              <a:rPr lang="en-US" sz="2400" b="0" i="0" u="none" strike="noStrike" cap="none">
                <a:solidFill>
                  <a:srgbClr val="181818"/>
                </a:solidFill>
                <a:latin typeface="Arial"/>
                <a:ea typeface="Arial"/>
                <a:cs typeface="Arial"/>
                <a:sym typeface="Arial"/>
              </a:rPr>
              <a:t>							</a:t>
            </a:r>
            <a:r>
              <a:rPr lang="en-US" sz="2400" b="1" i="0" u="none" strike="noStrike" cap="none">
                <a:solidFill>
                  <a:srgbClr val="C00000"/>
                </a:solidFill>
                <a:latin typeface="Arial"/>
                <a:ea typeface="Arial"/>
                <a:cs typeface="Arial"/>
                <a:sym typeface="Arial"/>
              </a:rPr>
              <a:t>continued →</a:t>
            </a:r>
            <a:endParaRPr sz="2400" b="1" i="0" u="none" strike="noStrike" cap="none">
              <a:solidFill>
                <a:srgbClr val="C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5"/>
          <p:cNvSpPr txBox="1">
            <a:spLocks noGrp="1"/>
          </p:cNvSpPr>
          <p:nvPr>
            <p:ph type="title"/>
          </p:nvPr>
        </p:nvSpPr>
        <p:spPr>
          <a:xfrm>
            <a:off x="757236" y="457200"/>
            <a:ext cx="7629525" cy="435655"/>
          </a:xfrm>
          <a:prstGeom prst="rect">
            <a:avLst/>
          </a:prstGeom>
          <a:noFill/>
          <a:ln>
            <a:noFill/>
          </a:ln>
        </p:spPr>
        <p:txBody>
          <a:bodyPr spcFirstLastPara="1" wrap="square" lIns="0" tIns="0" rIns="0" bIns="0" anchor="t" anchorCtr="0">
            <a:noAutofit/>
          </a:bodyPr>
          <a:lstStyle/>
          <a:p>
            <a:pPr marL="12700" marR="12700" lvl="0" indent="0" algn="l" rtl="0">
              <a:lnSpc>
                <a:spcPct val="101785"/>
              </a:lnSpc>
              <a:spcBef>
                <a:spcPts val="0"/>
              </a:spcBef>
              <a:spcAft>
                <a:spcPts val="0"/>
              </a:spcAft>
              <a:buClr>
                <a:srgbClr val="007D57"/>
              </a:buClr>
              <a:buSzPts val="2800"/>
              <a:buFont typeface="Arial"/>
              <a:buNone/>
            </a:pPr>
            <a:r>
              <a:rPr lang="en-US" sz="2400" b="1" i="0" u="none" strike="noStrike" cap="none">
                <a:solidFill>
                  <a:srgbClr val="007D57"/>
                </a:solidFill>
                <a:latin typeface="Arial"/>
                <a:ea typeface="Arial"/>
                <a:cs typeface="Arial"/>
                <a:sym typeface="Arial"/>
              </a:rPr>
              <a:t>CLERKSHIP GRADING</a:t>
            </a:r>
            <a:br>
              <a:rPr lang="en-US" sz="2400" b="1" i="0" u="none" strike="noStrike" cap="none">
                <a:solidFill>
                  <a:srgbClr val="007D57"/>
                </a:solidFill>
                <a:latin typeface="Arial"/>
                <a:ea typeface="Arial"/>
                <a:cs typeface="Arial"/>
                <a:sym typeface="Arial"/>
              </a:rPr>
            </a:br>
            <a:r>
              <a:rPr lang="en-US" sz="2400" b="1" i="0" u="none" strike="noStrike" cap="none">
                <a:solidFill>
                  <a:srgbClr val="007D57"/>
                </a:solidFill>
                <a:latin typeface="Arial"/>
                <a:ea typeface="Arial"/>
                <a:cs typeface="Arial"/>
                <a:sym typeface="Arial"/>
              </a:rPr>
              <a:t>COMPONENTS continued</a:t>
            </a:r>
            <a:br>
              <a:rPr lang="en-US" sz="2400" b="0" i="0" u="none" strike="noStrike" cap="none">
                <a:solidFill>
                  <a:srgbClr val="000000"/>
                </a:solidFill>
                <a:latin typeface="Arial"/>
                <a:ea typeface="Arial"/>
                <a:cs typeface="Arial"/>
                <a:sym typeface="Arial"/>
              </a:rPr>
            </a:br>
            <a:endParaRPr sz="2400" b="0" i="0" u="none" strike="noStrike" cap="none">
              <a:solidFill>
                <a:schemeClr val="dk1"/>
              </a:solidFill>
              <a:latin typeface="Calibri"/>
              <a:ea typeface="Calibri"/>
              <a:cs typeface="Calibri"/>
              <a:sym typeface="Calibri"/>
            </a:endParaRPr>
          </a:p>
        </p:txBody>
      </p:sp>
      <p:sp>
        <p:nvSpPr>
          <p:cNvPr id="114" name="Google Shape;114;p15"/>
          <p:cNvSpPr txBox="1">
            <a:spLocks noGrp="1"/>
          </p:cNvSpPr>
          <p:nvPr>
            <p:ph type="body" idx="1"/>
          </p:nvPr>
        </p:nvSpPr>
        <p:spPr>
          <a:xfrm>
            <a:off x="264667" y="1752600"/>
            <a:ext cx="8614664" cy="4032915"/>
          </a:xfrm>
          <a:prstGeom prst="rect">
            <a:avLst/>
          </a:prstGeom>
          <a:noFill/>
          <a:ln>
            <a:noFill/>
          </a:ln>
        </p:spPr>
        <p:txBody>
          <a:bodyPr spcFirstLastPara="1" wrap="square" lIns="0" tIns="0" rIns="0" bIns="0" anchor="t" anchorCtr="0">
            <a:noAutofit/>
          </a:bodyPr>
          <a:lstStyle/>
          <a:p>
            <a:pPr marL="931544" marR="0" lvl="0" indent="-342900" algn="l" rtl="0">
              <a:lnSpc>
                <a:spcPct val="100000"/>
              </a:lnSpc>
              <a:spcBef>
                <a:spcPts val="0"/>
              </a:spcBef>
              <a:spcAft>
                <a:spcPts val="0"/>
              </a:spcAft>
              <a:buClr>
                <a:srgbClr val="C00000"/>
              </a:buClr>
              <a:buSzPts val="2400"/>
              <a:buFont typeface="Arial"/>
              <a:buChar char="•"/>
            </a:pPr>
            <a:r>
              <a:rPr lang="en-US" sz="2400">
                <a:solidFill>
                  <a:srgbClr val="181818"/>
                </a:solidFill>
                <a:latin typeface="Tahoma"/>
                <a:ea typeface="Tahoma"/>
                <a:cs typeface="Tahoma"/>
                <a:sym typeface="Tahoma"/>
              </a:rPr>
              <a:t>3</a:t>
            </a:r>
            <a:r>
              <a:rPr lang="en-US" sz="2400" b="0" i="0" u="none" strike="noStrike" cap="none">
                <a:solidFill>
                  <a:srgbClr val="181818"/>
                </a:solidFill>
                <a:latin typeface="Tahoma"/>
                <a:ea typeface="Tahoma"/>
                <a:cs typeface="Tahoma"/>
                <a:sym typeface="Tahoma"/>
              </a:rPr>
              <a:t> Workplace Based Assessments </a:t>
            </a:r>
            <a:endParaRPr/>
          </a:p>
          <a:p>
            <a:pPr marL="931543" marR="0" lvl="0" indent="-342900" algn="l" rtl="0">
              <a:lnSpc>
                <a:spcPct val="100000"/>
              </a:lnSpc>
              <a:spcBef>
                <a:spcPts val="1000"/>
              </a:spcBef>
              <a:spcAft>
                <a:spcPts val="0"/>
              </a:spcAft>
              <a:buClr>
                <a:srgbClr val="C00000"/>
              </a:buClr>
              <a:buSzPts val="2400"/>
              <a:buFont typeface="Arial"/>
              <a:buChar char="•"/>
            </a:pPr>
            <a:r>
              <a:rPr lang="en-US" sz="2400" b="0" i="0" u="none" strike="noStrike" cap="none">
                <a:solidFill>
                  <a:srgbClr val="181818"/>
                </a:solidFill>
                <a:latin typeface="Tahoma"/>
                <a:ea typeface="Tahoma"/>
                <a:cs typeface="Tahoma"/>
                <a:sym typeface="Tahoma"/>
              </a:rPr>
              <a:t>Patient Encounter Logs (Diagnoses and Procedures)</a:t>
            </a:r>
            <a:endParaRPr sz="2400" b="0" i="0" u="none" strike="noStrike" cap="none">
              <a:solidFill>
                <a:srgbClr val="181818"/>
              </a:solidFill>
              <a:latin typeface="Tahoma"/>
              <a:ea typeface="Tahoma"/>
              <a:cs typeface="Tahoma"/>
              <a:sym typeface="Tahoma"/>
            </a:endParaRPr>
          </a:p>
          <a:p>
            <a:pPr marL="931543" lvl="0" indent="-342900" algn="l" rtl="0">
              <a:lnSpc>
                <a:spcPct val="100000"/>
              </a:lnSpc>
              <a:spcBef>
                <a:spcPts val="1000"/>
              </a:spcBef>
              <a:spcAft>
                <a:spcPts val="0"/>
              </a:spcAft>
              <a:buClr>
                <a:srgbClr val="C00000"/>
              </a:buClr>
              <a:buSzPts val="2400"/>
              <a:buFont typeface="Arial"/>
              <a:buChar char="•"/>
            </a:pPr>
            <a:r>
              <a:rPr lang="en-US" sz="2400">
                <a:solidFill>
                  <a:srgbClr val="181818"/>
                </a:solidFill>
                <a:latin typeface="Tahoma"/>
                <a:ea typeface="Tahoma"/>
                <a:cs typeface="Tahoma"/>
                <a:sym typeface="Tahoma"/>
              </a:rPr>
              <a:t>13 Online Modules/13 Online Quizzes on D2L</a:t>
            </a:r>
            <a:endParaRPr sz="2400">
              <a:solidFill>
                <a:srgbClr val="181818"/>
              </a:solidFill>
              <a:latin typeface="Tahoma"/>
              <a:ea typeface="Tahoma"/>
              <a:cs typeface="Tahoma"/>
              <a:sym typeface="Tahoma"/>
            </a:endParaRPr>
          </a:p>
          <a:p>
            <a:pPr marL="931543" lvl="0" indent="-342900" algn="l" rtl="0">
              <a:lnSpc>
                <a:spcPct val="100000"/>
              </a:lnSpc>
              <a:spcBef>
                <a:spcPts val="1000"/>
              </a:spcBef>
              <a:spcAft>
                <a:spcPts val="0"/>
              </a:spcAft>
              <a:buClr>
                <a:srgbClr val="C00000"/>
              </a:buClr>
              <a:buSzPts val="2400"/>
              <a:buFont typeface="Tahoma"/>
              <a:buChar char="•"/>
            </a:pPr>
            <a:r>
              <a:rPr lang="en-US" sz="2400">
                <a:solidFill>
                  <a:srgbClr val="181818"/>
                </a:solidFill>
                <a:latin typeface="Tahoma"/>
                <a:ea typeface="Tahoma"/>
                <a:cs typeface="Tahoma"/>
                <a:sym typeface="Tahoma"/>
              </a:rPr>
              <a:t>uWise Comprehensive 50-Question Bank </a:t>
            </a:r>
            <a:endParaRPr sz="2400">
              <a:solidFill>
                <a:srgbClr val="181818"/>
              </a:solidFill>
              <a:latin typeface="Tahoma"/>
              <a:ea typeface="Tahoma"/>
              <a:cs typeface="Tahoma"/>
              <a:sym typeface="Tahoma"/>
            </a:endParaRPr>
          </a:p>
          <a:p>
            <a:pPr marL="931544" marR="0" lvl="0" indent="-342900" algn="l" rtl="0">
              <a:lnSpc>
                <a:spcPct val="100000"/>
              </a:lnSpc>
              <a:spcBef>
                <a:spcPts val="1000"/>
              </a:spcBef>
              <a:spcAft>
                <a:spcPts val="0"/>
              </a:spcAft>
              <a:buClr>
                <a:srgbClr val="C00000"/>
              </a:buClr>
              <a:buSzPts val="2400"/>
              <a:buFont typeface="Arial"/>
              <a:buChar char="•"/>
            </a:pPr>
            <a:r>
              <a:rPr lang="en-US" sz="2400" b="0" i="0" u="none" strike="noStrike" cap="none">
                <a:solidFill>
                  <a:srgbClr val="181818"/>
                </a:solidFill>
                <a:latin typeface="Tahoma"/>
                <a:ea typeface="Tahoma"/>
                <a:cs typeface="Tahoma"/>
                <a:sym typeface="Tahoma"/>
              </a:rPr>
              <a:t>Handbook and Policies Acknowledgment Form</a:t>
            </a:r>
            <a:endParaRPr/>
          </a:p>
          <a:p>
            <a:pPr marL="931544" marR="0" lvl="0" indent="-342900" algn="l" rtl="0">
              <a:lnSpc>
                <a:spcPct val="100000"/>
              </a:lnSpc>
              <a:spcBef>
                <a:spcPts val="1000"/>
              </a:spcBef>
              <a:spcAft>
                <a:spcPts val="0"/>
              </a:spcAft>
              <a:buClr>
                <a:srgbClr val="C00000"/>
              </a:buClr>
              <a:buSzPts val="2400"/>
              <a:buFont typeface="Arial"/>
              <a:buChar char="•"/>
            </a:pPr>
            <a:r>
              <a:rPr lang="en-US" sz="2400" b="0" i="0" u="none" strike="noStrike" cap="none">
                <a:solidFill>
                  <a:srgbClr val="181818"/>
                </a:solidFill>
                <a:latin typeface="Tahoma"/>
                <a:ea typeface="Tahoma"/>
                <a:cs typeface="Tahoma"/>
                <a:sym typeface="Tahoma"/>
              </a:rPr>
              <a:t>Clinical Educator &amp; CHM and Departmental End of Clerkship evaluations</a:t>
            </a:r>
            <a:endParaRPr sz="2400" b="0" i="0" u="none" strike="noStrike" cap="none">
              <a:solidFill>
                <a:schemeClr val="dk1"/>
              </a:solidFill>
              <a:latin typeface="Tahoma"/>
              <a:ea typeface="Tahoma"/>
              <a:cs typeface="Tahoma"/>
              <a:sym typeface="Tahoma"/>
            </a:endParaRPr>
          </a:p>
          <a:p>
            <a:pPr marL="931544" marR="0" lvl="0" indent="-190500" algn="l" rtl="0">
              <a:lnSpc>
                <a:spcPct val="100000"/>
              </a:lnSpc>
              <a:spcBef>
                <a:spcPts val="1000"/>
              </a:spcBef>
              <a:spcAft>
                <a:spcPts val="0"/>
              </a:spcAft>
              <a:buClr>
                <a:srgbClr val="C00000"/>
              </a:buClr>
              <a:buSzPts val="2400"/>
              <a:buFont typeface="Arial"/>
              <a:buNone/>
            </a:pPr>
            <a:endParaRPr sz="2400" b="0" i="0" u="none" strike="noStrike" cap="none">
              <a:solidFill>
                <a:srgbClr val="000000"/>
              </a:solidFill>
              <a:highlight>
                <a:srgbClr val="FFFF00"/>
              </a:highlight>
              <a:latin typeface="Tahoma"/>
              <a:ea typeface="Tahoma"/>
              <a:cs typeface="Tahoma"/>
              <a:sym typeface="Tahoma"/>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15" name="Google Shape;115;p15"/>
          <p:cNvSpPr txBox="1">
            <a:spLocks noGrp="1"/>
          </p:cNvSpPr>
          <p:nvPr>
            <p:ph type="sldNum" idx="12"/>
          </p:nvPr>
        </p:nvSpPr>
        <p:spPr>
          <a:xfrm>
            <a:off x="8313166" y="6190869"/>
            <a:ext cx="191100" cy="163800"/>
          </a:xfrm>
          <a:prstGeom prst="rect">
            <a:avLst/>
          </a:prstGeom>
        </p:spPr>
        <p:txBody>
          <a:bodyPr spcFirstLastPara="1" wrap="square" lIns="0" tIns="0" rIns="0" bIns="0" anchor="t" anchorCtr="0">
            <a:noAutofit/>
          </a:bodyPr>
          <a:lstStyle/>
          <a:p>
            <a:pPr marL="95250" lvl="0" indent="0" algn="l" rtl="0">
              <a:spcBef>
                <a:spcPts val="0"/>
              </a:spcBef>
              <a:spcAft>
                <a:spcPts val="0"/>
              </a:spcAft>
              <a:buClr>
                <a:srgbClr val="000000"/>
              </a:buClr>
              <a:buFont typeface="Arial"/>
              <a:buNone/>
            </a:pPr>
            <a:fld id="{00000000-1234-1234-1234-123412341234}" type="slidenum">
              <a:rPr lang="en-US"/>
              <a:t>9</a:t>
            </a:fld>
            <a:endParaRPr>
              <a:solidFill>
                <a:schemeClr val="dk1"/>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ACC0C6"/>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2899</Words>
  <Application>Microsoft Office PowerPoint</Application>
  <PresentationFormat>On-screen Show (4:3)</PresentationFormat>
  <Paragraphs>456</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Courier New</vt:lpstr>
      <vt:lpstr>Arial</vt:lpstr>
      <vt:lpstr>Times New Roman</vt:lpstr>
      <vt:lpstr>Tahoma</vt:lpstr>
      <vt:lpstr>Calibri</vt:lpstr>
      <vt:lpstr>Office Theme</vt:lpstr>
      <vt:lpstr>PowerPoint Presentation</vt:lpstr>
      <vt:lpstr>ATTENDANCE</vt:lpstr>
      <vt:lpstr>ATTENDANCE</vt:lpstr>
      <vt:lpstr>ROUNDING/CALL POLICY</vt:lpstr>
      <vt:lpstr>ROUNDING/CALL POLICY</vt:lpstr>
      <vt:lpstr>ROUNDING/CALL POLICY</vt:lpstr>
      <vt:lpstr>ROUNDING/CALL POLICY</vt:lpstr>
      <vt:lpstr>PowerPoint Presentation</vt:lpstr>
      <vt:lpstr>CLERKSHIP GRADING COMPONENTS continued </vt:lpstr>
      <vt:lpstr>PROFESSIONALISM</vt:lpstr>
      <vt:lpstr>NBME EXAM</vt:lpstr>
      <vt:lpstr>NBME EXAM continued</vt:lpstr>
      <vt:lpstr>ORAL EXAM</vt:lpstr>
      <vt:lpstr>ORAL EXAM</vt:lpstr>
      <vt:lpstr>GYNECOLOGY CASE WRITE-UP(GCW)</vt:lpstr>
      <vt:lpstr>ORDER SET WRITE-UP</vt:lpstr>
      <vt:lpstr>CLERKSHIP WRITE-UP ASSIGNMENTS</vt:lpstr>
      <vt:lpstr>CLERKSHIP WRITE-UP ASSIGNMENTS </vt:lpstr>
      <vt:lpstr>PowerPoint Presentation</vt:lpstr>
      <vt:lpstr>PowerPoint Presentation</vt:lpstr>
      <vt:lpstr>PATIENT ENCOUNTER LOG</vt:lpstr>
      <vt:lpstr>PATIENT ENCOUNTER LOG</vt:lpstr>
      <vt:lpstr>PowerPoint Presentation</vt:lpstr>
      <vt:lpstr>PowerPoint Presentation</vt:lpstr>
      <vt:lpstr>PowerPoint Presentation</vt:lpstr>
      <vt:lpstr>CLERKSHIP EVALUATIONS</vt:lpstr>
      <vt:lpstr>CLERKSHIP EVALUATIONS</vt:lpstr>
      <vt:lpstr>CLERKSHIP EVALUATIONS</vt:lpstr>
      <vt:lpstr>CLERKSHIP EVALUATIONS</vt:lpstr>
      <vt:lpstr>FINAL GRADE OVERVIEW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Anita Avery</dc:creator>
  <cp:lastModifiedBy>Stehouwer, Christy</cp:lastModifiedBy>
  <cp:revision>18</cp:revision>
  <dcterms:modified xsi:type="dcterms:W3CDTF">2019-10-17T17:31:09Z</dcterms:modified>
</cp:coreProperties>
</file>